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2" r:id="rId3"/>
    <p:sldId id="267" r:id="rId4"/>
    <p:sldId id="268" r:id="rId5"/>
    <p:sldId id="272" r:id="rId6"/>
    <p:sldId id="270" r:id="rId7"/>
    <p:sldId id="269" r:id="rId8"/>
    <p:sldId id="271" r:id="rId9"/>
    <p:sldId id="258" r:id="rId10"/>
    <p:sldId id="279" r:id="rId11"/>
    <p:sldId id="278" r:id="rId12"/>
    <p:sldId id="262" r:id="rId13"/>
    <p:sldId id="263" r:id="rId14"/>
    <p:sldId id="260" r:id="rId15"/>
    <p:sldId id="261" r:id="rId16"/>
    <p:sldId id="280" r:id="rId17"/>
    <p:sldId id="264" r:id="rId18"/>
    <p:sldId id="259" r:id="rId19"/>
    <p:sldId id="273" r:id="rId20"/>
    <p:sldId id="283" r:id="rId21"/>
    <p:sldId id="265" r:id="rId22"/>
    <p:sldId id="277" r:id="rId23"/>
    <p:sldId id="275" r:id="rId24"/>
    <p:sldId id="281"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2" d="100"/>
          <a:sy n="72" d="100"/>
        </p:scale>
        <p:origin x="-2400"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80682156-B45C-3340-9DCB-252D151DEE17}" type="datetimeFigureOut">
              <a:rPr lang="en-US" smtClean="0"/>
              <a:t>04/02/20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9A5F0F-8545-3244-9D5E-15B35D2E91C1}" type="slidenum">
              <a:rPr lang="en-US" smtClean="0"/>
              <a:t>‹#›</a:t>
            </a:fld>
            <a:endParaRPr lang="en-US"/>
          </a:p>
        </p:txBody>
      </p:sp>
    </p:spTree>
    <p:extLst>
      <p:ext uri="{BB962C8B-B14F-4D97-AF65-F5344CB8AC3E}">
        <p14:creationId xmlns:p14="http://schemas.microsoft.com/office/powerpoint/2010/main" val="80262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0682156-B45C-3340-9DCB-252D151DEE17}" type="datetimeFigureOut">
              <a:rPr lang="en-US" smtClean="0"/>
              <a:t>04/02/20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9A5F0F-8545-3244-9D5E-15B35D2E91C1}" type="slidenum">
              <a:rPr lang="en-US" smtClean="0"/>
              <a:t>‹#›</a:t>
            </a:fld>
            <a:endParaRPr lang="en-US"/>
          </a:p>
        </p:txBody>
      </p:sp>
    </p:spTree>
    <p:extLst>
      <p:ext uri="{BB962C8B-B14F-4D97-AF65-F5344CB8AC3E}">
        <p14:creationId xmlns:p14="http://schemas.microsoft.com/office/powerpoint/2010/main" val="305766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0682156-B45C-3340-9DCB-252D151DEE17}" type="datetimeFigureOut">
              <a:rPr lang="en-US" smtClean="0"/>
              <a:t>04/02/20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9A5F0F-8545-3244-9D5E-15B35D2E91C1}" type="slidenum">
              <a:rPr lang="en-US" smtClean="0"/>
              <a:t>‹#›</a:t>
            </a:fld>
            <a:endParaRPr lang="en-US"/>
          </a:p>
        </p:txBody>
      </p:sp>
    </p:spTree>
    <p:extLst>
      <p:ext uri="{BB962C8B-B14F-4D97-AF65-F5344CB8AC3E}">
        <p14:creationId xmlns:p14="http://schemas.microsoft.com/office/powerpoint/2010/main" val="1042511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0682156-B45C-3340-9DCB-252D151DEE17}" type="datetimeFigureOut">
              <a:rPr lang="en-US" smtClean="0"/>
              <a:t>04/02/20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9A5F0F-8545-3244-9D5E-15B35D2E91C1}" type="slidenum">
              <a:rPr lang="en-US" smtClean="0"/>
              <a:t>‹#›</a:t>
            </a:fld>
            <a:endParaRPr lang="en-US"/>
          </a:p>
        </p:txBody>
      </p:sp>
    </p:spTree>
    <p:extLst>
      <p:ext uri="{BB962C8B-B14F-4D97-AF65-F5344CB8AC3E}">
        <p14:creationId xmlns:p14="http://schemas.microsoft.com/office/powerpoint/2010/main" val="3426277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80682156-B45C-3340-9DCB-252D151DEE17}" type="datetimeFigureOut">
              <a:rPr lang="en-US" smtClean="0"/>
              <a:t>04/02/20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9A5F0F-8545-3244-9D5E-15B35D2E91C1}" type="slidenum">
              <a:rPr lang="en-US" smtClean="0"/>
              <a:t>‹#›</a:t>
            </a:fld>
            <a:endParaRPr lang="en-US"/>
          </a:p>
        </p:txBody>
      </p:sp>
    </p:spTree>
    <p:extLst>
      <p:ext uri="{BB962C8B-B14F-4D97-AF65-F5344CB8AC3E}">
        <p14:creationId xmlns:p14="http://schemas.microsoft.com/office/powerpoint/2010/main" val="245052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80682156-B45C-3340-9DCB-252D151DEE17}" type="datetimeFigureOut">
              <a:rPr lang="en-US" smtClean="0"/>
              <a:t>04/02/20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9A5F0F-8545-3244-9D5E-15B35D2E91C1}" type="slidenum">
              <a:rPr lang="en-US" smtClean="0"/>
              <a:t>‹#›</a:t>
            </a:fld>
            <a:endParaRPr lang="en-US"/>
          </a:p>
        </p:txBody>
      </p:sp>
    </p:spTree>
    <p:extLst>
      <p:ext uri="{BB962C8B-B14F-4D97-AF65-F5344CB8AC3E}">
        <p14:creationId xmlns:p14="http://schemas.microsoft.com/office/powerpoint/2010/main" val="1938851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80682156-B45C-3340-9DCB-252D151DEE17}" type="datetimeFigureOut">
              <a:rPr lang="en-US" smtClean="0"/>
              <a:t>04/02/20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9A5F0F-8545-3244-9D5E-15B35D2E91C1}" type="slidenum">
              <a:rPr lang="en-US" smtClean="0"/>
              <a:t>‹#›</a:t>
            </a:fld>
            <a:endParaRPr lang="en-US"/>
          </a:p>
        </p:txBody>
      </p:sp>
    </p:spTree>
    <p:extLst>
      <p:ext uri="{BB962C8B-B14F-4D97-AF65-F5344CB8AC3E}">
        <p14:creationId xmlns:p14="http://schemas.microsoft.com/office/powerpoint/2010/main" val="1993854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0682156-B45C-3340-9DCB-252D151DEE17}" type="datetimeFigureOut">
              <a:rPr lang="en-US" smtClean="0"/>
              <a:t>04/02/20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9A5F0F-8545-3244-9D5E-15B35D2E91C1}" type="slidenum">
              <a:rPr lang="en-US" smtClean="0"/>
              <a:t>‹#›</a:t>
            </a:fld>
            <a:endParaRPr lang="en-US"/>
          </a:p>
        </p:txBody>
      </p:sp>
    </p:spTree>
    <p:extLst>
      <p:ext uri="{BB962C8B-B14F-4D97-AF65-F5344CB8AC3E}">
        <p14:creationId xmlns:p14="http://schemas.microsoft.com/office/powerpoint/2010/main" val="511333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682156-B45C-3340-9DCB-252D151DEE17}" type="datetimeFigureOut">
              <a:rPr lang="en-US" smtClean="0"/>
              <a:t>04/02/20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9A5F0F-8545-3244-9D5E-15B35D2E91C1}" type="slidenum">
              <a:rPr lang="en-US" smtClean="0"/>
              <a:t>‹#›</a:t>
            </a:fld>
            <a:endParaRPr lang="en-US"/>
          </a:p>
        </p:txBody>
      </p:sp>
    </p:spTree>
    <p:extLst>
      <p:ext uri="{BB962C8B-B14F-4D97-AF65-F5344CB8AC3E}">
        <p14:creationId xmlns:p14="http://schemas.microsoft.com/office/powerpoint/2010/main" val="3066343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0682156-B45C-3340-9DCB-252D151DEE17}" type="datetimeFigureOut">
              <a:rPr lang="en-US" smtClean="0"/>
              <a:t>04/02/20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9A5F0F-8545-3244-9D5E-15B35D2E91C1}" type="slidenum">
              <a:rPr lang="en-US" smtClean="0"/>
              <a:t>‹#›</a:t>
            </a:fld>
            <a:endParaRPr lang="en-US"/>
          </a:p>
        </p:txBody>
      </p:sp>
    </p:spTree>
    <p:extLst>
      <p:ext uri="{BB962C8B-B14F-4D97-AF65-F5344CB8AC3E}">
        <p14:creationId xmlns:p14="http://schemas.microsoft.com/office/powerpoint/2010/main" val="3342735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0682156-B45C-3340-9DCB-252D151DEE17}" type="datetimeFigureOut">
              <a:rPr lang="en-US" smtClean="0"/>
              <a:t>04/02/20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9A5F0F-8545-3244-9D5E-15B35D2E91C1}" type="slidenum">
              <a:rPr lang="en-US" smtClean="0"/>
              <a:t>‹#›</a:t>
            </a:fld>
            <a:endParaRPr lang="en-US"/>
          </a:p>
        </p:txBody>
      </p:sp>
    </p:spTree>
    <p:extLst>
      <p:ext uri="{BB962C8B-B14F-4D97-AF65-F5344CB8AC3E}">
        <p14:creationId xmlns:p14="http://schemas.microsoft.com/office/powerpoint/2010/main" val="113721914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682156-B45C-3340-9DCB-252D151DEE17}" type="datetimeFigureOut">
              <a:rPr lang="en-US" smtClean="0"/>
              <a:t>04/02/20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9A5F0F-8545-3244-9D5E-15B35D2E91C1}" type="slidenum">
              <a:rPr lang="en-US" smtClean="0"/>
              <a:t>‹#›</a:t>
            </a:fld>
            <a:endParaRPr lang="en-US"/>
          </a:p>
        </p:txBody>
      </p:sp>
    </p:spTree>
    <p:extLst>
      <p:ext uri="{BB962C8B-B14F-4D97-AF65-F5344CB8AC3E}">
        <p14:creationId xmlns:p14="http://schemas.microsoft.com/office/powerpoint/2010/main" val="3465738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3773"/>
            <a:ext cx="7772400" cy="1056530"/>
          </a:xfrm>
        </p:spPr>
        <p:txBody>
          <a:bodyPr>
            <a:normAutofit fontScale="90000"/>
          </a:bodyPr>
          <a:lstStyle/>
          <a:p>
            <a:r>
              <a:rPr lang="en-US" dirty="0" smtClean="0"/>
              <a:t>Emergency Response and Recovery</a:t>
            </a:r>
            <a:endParaRPr lang="en-US" dirty="0"/>
          </a:p>
        </p:txBody>
      </p:sp>
      <p:sp>
        <p:nvSpPr>
          <p:cNvPr id="3" name="Subtitle 2"/>
          <p:cNvSpPr>
            <a:spLocks noGrp="1"/>
          </p:cNvSpPr>
          <p:nvPr>
            <p:ph type="subTitle" idx="1"/>
          </p:nvPr>
        </p:nvSpPr>
        <p:spPr>
          <a:xfrm>
            <a:off x="685800" y="1398883"/>
            <a:ext cx="7772400" cy="5051739"/>
          </a:xfrm>
        </p:spPr>
        <p:txBody>
          <a:bodyPr>
            <a:normAutofit/>
          </a:bodyPr>
          <a:lstStyle/>
          <a:p>
            <a:pPr algn="l"/>
            <a:endParaRPr lang="en-US" dirty="0" smtClean="0">
              <a:solidFill>
                <a:srgbClr val="000000"/>
              </a:solidFill>
            </a:endParaRPr>
          </a:p>
          <a:p>
            <a:pPr algn="l"/>
            <a:endParaRPr lang="en-US" dirty="0">
              <a:solidFill>
                <a:srgbClr val="000000"/>
              </a:solidFill>
            </a:endParaRPr>
          </a:p>
        </p:txBody>
      </p:sp>
      <p:pic>
        <p:nvPicPr>
          <p:cNvPr id="4" name="Picture 3"/>
          <p:cNvPicPr>
            <a:picLocks noChangeAspect="1"/>
          </p:cNvPicPr>
          <p:nvPr/>
        </p:nvPicPr>
        <p:blipFill>
          <a:blip r:embed="rId2"/>
          <a:stretch>
            <a:fillRect/>
          </a:stretch>
        </p:blipFill>
        <p:spPr>
          <a:xfrm>
            <a:off x="749300" y="1293124"/>
            <a:ext cx="7632700" cy="5080000"/>
          </a:xfrm>
          <a:prstGeom prst="rect">
            <a:avLst/>
          </a:prstGeom>
        </p:spPr>
      </p:pic>
    </p:spTree>
    <p:extLst>
      <p:ext uri="{BB962C8B-B14F-4D97-AF65-F5344CB8AC3E}">
        <p14:creationId xmlns:p14="http://schemas.microsoft.com/office/powerpoint/2010/main" val="215684257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8176" y="110049"/>
            <a:ext cx="7772400" cy="903759"/>
          </a:xfrm>
        </p:spPr>
        <p:txBody>
          <a:bodyPr/>
          <a:lstStyle/>
          <a:p>
            <a:r>
              <a:rPr lang="en-US" dirty="0" smtClean="0"/>
              <a:t>What does net-zero mean?</a:t>
            </a:r>
            <a:endParaRPr lang="en-US" dirty="0"/>
          </a:p>
        </p:txBody>
      </p:sp>
      <p:pic>
        <p:nvPicPr>
          <p:cNvPr id="3" name="Picture 2"/>
          <p:cNvPicPr>
            <a:picLocks noChangeAspect="1"/>
          </p:cNvPicPr>
          <p:nvPr/>
        </p:nvPicPr>
        <p:blipFill>
          <a:blip r:embed="rId2"/>
          <a:stretch>
            <a:fillRect/>
          </a:stretch>
        </p:blipFill>
        <p:spPr>
          <a:xfrm>
            <a:off x="578176" y="1185151"/>
            <a:ext cx="7772400" cy="5184191"/>
          </a:xfrm>
          <a:prstGeom prst="rect">
            <a:avLst/>
          </a:prstGeom>
        </p:spPr>
      </p:pic>
    </p:spTree>
    <p:extLst>
      <p:ext uri="{BB962C8B-B14F-4D97-AF65-F5344CB8AC3E}">
        <p14:creationId xmlns:p14="http://schemas.microsoft.com/office/powerpoint/2010/main" val="49953691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8176" y="110049"/>
            <a:ext cx="7772400" cy="903759"/>
          </a:xfrm>
        </p:spPr>
        <p:txBody>
          <a:bodyPr/>
          <a:lstStyle/>
          <a:p>
            <a:r>
              <a:rPr lang="en-US" dirty="0" smtClean="0"/>
              <a:t>What does net-zero mean?</a:t>
            </a:r>
            <a:endParaRPr lang="en-US" dirty="0"/>
          </a:p>
        </p:txBody>
      </p:sp>
      <p:sp>
        <p:nvSpPr>
          <p:cNvPr id="5" name="Rectangle 4"/>
          <p:cNvSpPr/>
          <p:nvPr/>
        </p:nvSpPr>
        <p:spPr>
          <a:xfrm>
            <a:off x="578176" y="1171209"/>
            <a:ext cx="7772400" cy="5078314"/>
          </a:xfrm>
          <a:prstGeom prst="rect">
            <a:avLst/>
          </a:prstGeom>
        </p:spPr>
        <p:txBody>
          <a:bodyPr wrap="square">
            <a:spAutoFit/>
          </a:bodyPr>
          <a:lstStyle/>
          <a:p>
            <a:r>
              <a:rPr lang="en-US" dirty="0" smtClean="0">
                <a:solidFill>
                  <a:srgbClr val="000000"/>
                </a:solidFill>
              </a:rPr>
              <a:t>The new legislation requires </a:t>
            </a:r>
            <a:r>
              <a:rPr lang="en-US" dirty="0">
                <a:solidFill>
                  <a:srgbClr val="000000"/>
                </a:solidFill>
              </a:rPr>
              <a:t>that the UK </a:t>
            </a:r>
            <a:r>
              <a:rPr lang="en-US" b="1" dirty="0">
                <a:solidFill>
                  <a:srgbClr val="000000"/>
                </a:solidFill>
              </a:rPr>
              <a:t>bring all greenhouse gas emissions </a:t>
            </a:r>
            <a:r>
              <a:rPr lang="en-US" b="1" dirty="0" smtClean="0">
                <a:solidFill>
                  <a:srgbClr val="000000"/>
                </a:solidFill>
              </a:rPr>
              <a:t>(CO</a:t>
            </a:r>
            <a:r>
              <a:rPr lang="en-US" b="1" baseline="-25000" dirty="0" smtClean="0">
                <a:solidFill>
                  <a:srgbClr val="000000"/>
                </a:solidFill>
              </a:rPr>
              <a:t>2</a:t>
            </a:r>
            <a:r>
              <a:rPr lang="en-US" b="1" dirty="0">
                <a:solidFill>
                  <a:srgbClr val="000000"/>
                </a:solidFill>
              </a:rPr>
              <a:t>, methane, nitrous oxide and </a:t>
            </a:r>
            <a:r>
              <a:rPr lang="en-US" b="1" dirty="0" err="1" smtClean="0">
                <a:solidFill>
                  <a:srgbClr val="000000"/>
                </a:solidFill>
              </a:rPr>
              <a:t>hydroflurocarbons</a:t>
            </a:r>
            <a:r>
              <a:rPr lang="en-US" b="1" dirty="0" smtClean="0">
                <a:solidFill>
                  <a:srgbClr val="000000"/>
                </a:solidFill>
              </a:rPr>
              <a:t>) to </a:t>
            </a:r>
            <a:r>
              <a:rPr lang="en-US" b="1" dirty="0">
                <a:solidFill>
                  <a:srgbClr val="000000"/>
                </a:solidFill>
              </a:rPr>
              <a:t>net zero by </a:t>
            </a:r>
            <a:r>
              <a:rPr lang="en-US" b="1" dirty="0" smtClean="0">
                <a:solidFill>
                  <a:srgbClr val="000000"/>
                </a:solidFill>
              </a:rPr>
              <a:t>2050</a:t>
            </a:r>
            <a:endParaRPr lang="en-US" dirty="0" smtClean="0">
              <a:solidFill>
                <a:srgbClr val="000000"/>
              </a:solidFill>
            </a:endParaRPr>
          </a:p>
          <a:p>
            <a:endParaRPr lang="en-US" dirty="0">
              <a:solidFill>
                <a:srgbClr val="000000"/>
              </a:solidFill>
            </a:endParaRPr>
          </a:p>
          <a:p>
            <a:r>
              <a:rPr lang="en-US" dirty="0" smtClean="0">
                <a:solidFill>
                  <a:srgbClr val="000000"/>
                </a:solidFill>
              </a:rPr>
              <a:t>Extensive change (transformation) across all sectors of the economy and public life will be required</a:t>
            </a:r>
          </a:p>
          <a:p>
            <a:endParaRPr lang="en-US" dirty="0">
              <a:solidFill>
                <a:srgbClr val="000000"/>
              </a:solidFill>
            </a:endParaRPr>
          </a:p>
          <a:p>
            <a:r>
              <a:rPr lang="en-US" dirty="0" smtClean="0">
                <a:solidFill>
                  <a:srgbClr val="000000"/>
                </a:solidFill>
              </a:rPr>
              <a:t>Zero greenhouse gas emissions unlikely to be achievable from some sectors, so offsetting through carbon take-up (e.g. tree planting, carbon capture and storage) will be required  </a:t>
            </a:r>
          </a:p>
          <a:p>
            <a:endParaRPr lang="en-US" dirty="0">
              <a:solidFill>
                <a:srgbClr val="000000"/>
              </a:solidFill>
            </a:endParaRPr>
          </a:p>
          <a:p>
            <a:r>
              <a:rPr lang="en-US" dirty="0" smtClean="0">
                <a:solidFill>
                  <a:srgbClr val="000000"/>
                </a:solidFill>
              </a:rPr>
              <a:t>The target is achievable with known technologies and changes to our lifestyles</a:t>
            </a:r>
          </a:p>
          <a:p>
            <a:endParaRPr lang="en-US" dirty="0">
              <a:solidFill>
                <a:srgbClr val="000000"/>
              </a:solidFill>
            </a:endParaRPr>
          </a:p>
          <a:p>
            <a:r>
              <a:rPr lang="en-US" dirty="0" smtClean="0">
                <a:solidFill>
                  <a:srgbClr val="000000"/>
                </a:solidFill>
              </a:rPr>
              <a:t>The economic cost (1-2% of GDP) is the same as that already agreed by Parliament for the original 2008 emissions target</a:t>
            </a:r>
          </a:p>
          <a:p>
            <a:endParaRPr lang="en-US" dirty="0">
              <a:solidFill>
                <a:srgbClr val="000000"/>
              </a:solidFill>
            </a:endParaRPr>
          </a:p>
          <a:p>
            <a:r>
              <a:rPr lang="en-US" dirty="0" smtClean="0">
                <a:solidFill>
                  <a:srgbClr val="000000"/>
                </a:solidFill>
              </a:rPr>
              <a:t>Existing policies are inadequate (even for the current target) and new, clear and well-designed policies are required </a:t>
            </a:r>
            <a:r>
              <a:rPr lang="mr-IN" dirty="0" smtClean="0">
                <a:solidFill>
                  <a:srgbClr val="000000"/>
                </a:solidFill>
              </a:rPr>
              <a:t>–</a:t>
            </a:r>
            <a:r>
              <a:rPr lang="en-US" dirty="0" smtClean="0">
                <a:solidFill>
                  <a:srgbClr val="000000"/>
                </a:solidFill>
              </a:rPr>
              <a:t> immediately</a:t>
            </a:r>
            <a:endParaRPr lang="en-US" b="1" dirty="0" smtClean="0">
              <a:solidFill>
                <a:srgbClr val="000000"/>
              </a:solidFill>
            </a:endParaRPr>
          </a:p>
          <a:p>
            <a:endParaRPr lang="en-US" b="1" dirty="0">
              <a:solidFill>
                <a:srgbClr val="000000"/>
              </a:solidFill>
            </a:endParaRPr>
          </a:p>
        </p:txBody>
      </p:sp>
    </p:spTree>
    <p:extLst>
      <p:ext uri="{BB962C8B-B14F-4D97-AF65-F5344CB8AC3E}">
        <p14:creationId xmlns:p14="http://schemas.microsoft.com/office/powerpoint/2010/main" val="110363729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197816"/>
            <a:ext cx="5568153" cy="879835"/>
          </a:xfrm>
        </p:spPr>
        <p:txBody>
          <a:bodyPr/>
          <a:lstStyle/>
          <a:p>
            <a:r>
              <a:rPr lang="en-US" dirty="0" smtClean="0"/>
              <a:t>Electricity</a:t>
            </a:r>
            <a:endParaRPr lang="en-US" dirty="0"/>
          </a:p>
        </p:txBody>
      </p:sp>
      <p:sp>
        <p:nvSpPr>
          <p:cNvPr id="3" name="Subtitle 2"/>
          <p:cNvSpPr>
            <a:spLocks noGrp="1"/>
          </p:cNvSpPr>
          <p:nvPr>
            <p:ph type="subTitle" idx="1"/>
          </p:nvPr>
        </p:nvSpPr>
        <p:spPr>
          <a:xfrm>
            <a:off x="685799" y="1258957"/>
            <a:ext cx="5568152" cy="5091043"/>
          </a:xfrm>
        </p:spPr>
        <p:txBody>
          <a:bodyPr>
            <a:normAutofit fontScale="55000" lnSpcReduction="20000"/>
          </a:bodyPr>
          <a:lstStyle/>
          <a:p>
            <a:pPr algn="l"/>
            <a:r>
              <a:rPr lang="en-US" dirty="0" smtClean="0">
                <a:solidFill>
                  <a:srgbClr val="000000"/>
                </a:solidFill>
              </a:rPr>
              <a:t>In 1990 coal and oil accounted for </a:t>
            </a:r>
            <a:r>
              <a:rPr lang="en-US" b="1" dirty="0" smtClean="0">
                <a:solidFill>
                  <a:srgbClr val="000000"/>
                </a:solidFill>
              </a:rPr>
              <a:t>nearly 80% of UK electricity generation</a:t>
            </a:r>
          </a:p>
          <a:p>
            <a:pPr algn="l"/>
            <a:endParaRPr lang="en-US" dirty="0" smtClean="0">
              <a:solidFill>
                <a:srgbClr val="000000"/>
              </a:solidFill>
            </a:endParaRPr>
          </a:p>
          <a:p>
            <a:pPr algn="l"/>
            <a:r>
              <a:rPr lang="en-US" dirty="0" smtClean="0">
                <a:solidFill>
                  <a:srgbClr val="000000"/>
                </a:solidFill>
              </a:rPr>
              <a:t>In the third quarter of 2019 renewable energy provided 39% of UK electricity needs</a:t>
            </a:r>
          </a:p>
          <a:p>
            <a:pPr algn="l"/>
            <a:endParaRPr lang="en-US" dirty="0" smtClean="0">
              <a:solidFill>
                <a:srgbClr val="000000"/>
              </a:solidFill>
            </a:endParaRPr>
          </a:p>
          <a:p>
            <a:pPr algn="l"/>
            <a:r>
              <a:rPr lang="en-US" dirty="0" smtClean="0">
                <a:solidFill>
                  <a:srgbClr val="000000"/>
                </a:solidFill>
              </a:rPr>
              <a:t>To meet net-Zero will require that nearly all electricity is produced by renewables (and possibly gas with carbon capture and storage)</a:t>
            </a:r>
          </a:p>
          <a:p>
            <a:pPr algn="l"/>
            <a:endParaRPr lang="en-US" dirty="0" smtClean="0">
              <a:solidFill>
                <a:srgbClr val="000000"/>
              </a:solidFill>
            </a:endParaRPr>
          </a:p>
          <a:p>
            <a:pPr algn="l"/>
            <a:r>
              <a:rPr lang="en-US" dirty="0" smtClean="0">
                <a:solidFill>
                  <a:srgbClr val="000000"/>
                </a:solidFill>
              </a:rPr>
              <a:t>Scaling renewables will need new both </a:t>
            </a:r>
            <a:r>
              <a:rPr lang="en-US" dirty="0">
                <a:solidFill>
                  <a:srgbClr val="000000"/>
                </a:solidFill>
              </a:rPr>
              <a:t>l</a:t>
            </a:r>
            <a:r>
              <a:rPr lang="en-US" dirty="0" smtClean="0">
                <a:solidFill>
                  <a:srgbClr val="000000"/>
                </a:solidFill>
              </a:rPr>
              <a:t>arge-scale solutions (e.g. inter-connectors) but also lots of opportunities for micr</a:t>
            </a:r>
            <a:r>
              <a:rPr lang="en-US" dirty="0" smtClean="0">
                <a:solidFill>
                  <a:srgbClr val="000000"/>
                </a:solidFill>
              </a:rPr>
              <a:t>o-generation (e.g. </a:t>
            </a:r>
            <a:r>
              <a:rPr lang="en-US" dirty="0">
                <a:solidFill>
                  <a:srgbClr val="000000"/>
                </a:solidFill>
              </a:rPr>
              <a:t>h</a:t>
            </a:r>
            <a:r>
              <a:rPr lang="en-US" dirty="0" smtClean="0">
                <a:solidFill>
                  <a:srgbClr val="000000"/>
                </a:solidFill>
              </a:rPr>
              <a:t>ousehold solar and storage via a battery)</a:t>
            </a:r>
          </a:p>
          <a:p>
            <a:pPr algn="l"/>
            <a:endParaRPr lang="en-US" dirty="0" smtClean="0">
              <a:solidFill>
                <a:srgbClr val="000000"/>
              </a:solidFill>
            </a:endParaRPr>
          </a:p>
          <a:p>
            <a:pPr algn="l"/>
            <a:r>
              <a:rPr lang="en-US" dirty="0" smtClean="0">
                <a:solidFill>
                  <a:srgbClr val="000000"/>
                </a:solidFill>
              </a:rPr>
              <a:t>Use of smart appliances </a:t>
            </a:r>
            <a:r>
              <a:rPr lang="mr-IN" dirty="0" smtClean="0">
                <a:solidFill>
                  <a:srgbClr val="000000"/>
                </a:solidFill>
              </a:rPr>
              <a:t>–</a:t>
            </a:r>
            <a:r>
              <a:rPr lang="en-US" dirty="0" smtClean="0">
                <a:solidFill>
                  <a:srgbClr val="000000"/>
                </a:solidFill>
              </a:rPr>
              <a:t> reducing consumption during peak times</a:t>
            </a:r>
          </a:p>
          <a:p>
            <a:pPr algn="l"/>
            <a:endParaRPr lang="en-US" dirty="0" smtClean="0">
              <a:solidFill>
                <a:srgbClr val="000000"/>
              </a:solidFill>
            </a:endParaRPr>
          </a:p>
          <a:p>
            <a:pPr algn="l"/>
            <a:r>
              <a:rPr lang="en-US" b="1" dirty="0" smtClean="0">
                <a:solidFill>
                  <a:srgbClr val="000000"/>
                </a:solidFill>
              </a:rPr>
              <a:t>75% of electricity generation should be from low carbon sources by 2030</a:t>
            </a:r>
            <a:r>
              <a:rPr lang="en-US" b="1" dirty="0" smtClean="0"/>
              <a:t> </a:t>
            </a:r>
            <a:endParaRPr lang="en-US" b="1" dirty="0"/>
          </a:p>
        </p:txBody>
      </p:sp>
      <p:pic>
        <p:nvPicPr>
          <p:cNvPr id="4" name="Picture 3"/>
          <p:cNvPicPr>
            <a:picLocks noChangeAspect="1"/>
          </p:cNvPicPr>
          <p:nvPr/>
        </p:nvPicPr>
        <p:blipFill rotWithShape="1">
          <a:blip r:embed="rId2"/>
          <a:srcRect l="39900" r="26528"/>
          <a:stretch/>
        </p:blipFill>
        <p:spPr>
          <a:xfrm>
            <a:off x="6361200" y="0"/>
            <a:ext cx="2782800" cy="6858000"/>
          </a:xfrm>
          <a:prstGeom prst="rect">
            <a:avLst/>
          </a:prstGeom>
        </p:spPr>
      </p:pic>
    </p:spTree>
    <p:extLst>
      <p:ext uri="{BB962C8B-B14F-4D97-AF65-F5344CB8AC3E}">
        <p14:creationId xmlns:p14="http://schemas.microsoft.com/office/powerpoint/2010/main" val="267718207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stretch>
            <a:fillRect/>
          </a:stretch>
        </p:blipFill>
        <p:spPr>
          <a:xfrm>
            <a:off x="294725" y="412750"/>
            <a:ext cx="8642899" cy="6078558"/>
          </a:xfrm>
          <a:prstGeom prst="rect">
            <a:avLst/>
          </a:prstGeom>
        </p:spPr>
      </p:pic>
    </p:spTree>
    <p:extLst>
      <p:ext uri="{BB962C8B-B14F-4D97-AF65-F5344CB8AC3E}">
        <p14:creationId xmlns:p14="http://schemas.microsoft.com/office/powerpoint/2010/main" val="348398793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9325"/>
            <a:ext cx="7772400" cy="777771"/>
          </a:xfrm>
        </p:spPr>
        <p:txBody>
          <a:bodyPr/>
          <a:lstStyle/>
          <a:p>
            <a:r>
              <a:rPr lang="en-US" dirty="0" smtClean="0"/>
              <a:t>Heating</a:t>
            </a:r>
            <a:endParaRPr lang="en-US" dirty="0"/>
          </a:p>
        </p:txBody>
      </p:sp>
      <p:sp>
        <p:nvSpPr>
          <p:cNvPr id="3" name="Subtitle 2"/>
          <p:cNvSpPr>
            <a:spLocks noGrp="1"/>
          </p:cNvSpPr>
          <p:nvPr>
            <p:ph type="subTitle" idx="1"/>
          </p:nvPr>
        </p:nvSpPr>
        <p:spPr>
          <a:xfrm>
            <a:off x="685800" y="1103927"/>
            <a:ext cx="5344717" cy="5531507"/>
          </a:xfrm>
        </p:spPr>
        <p:txBody>
          <a:bodyPr>
            <a:normAutofit fontScale="62500" lnSpcReduction="20000"/>
          </a:bodyPr>
          <a:lstStyle/>
          <a:p>
            <a:pPr algn="l"/>
            <a:r>
              <a:rPr lang="en-US" dirty="0" smtClean="0">
                <a:solidFill>
                  <a:srgbClr val="000000"/>
                </a:solidFill>
              </a:rPr>
              <a:t>Solutions that are as good or better than the system we have now</a:t>
            </a:r>
          </a:p>
          <a:p>
            <a:pPr algn="l"/>
            <a:endParaRPr lang="en-US" dirty="0" smtClean="0">
              <a:solidFill>
                <a:srgbClr val="000000"/>
              </a:solidFill>
            </a:endParaRPr>
          </a:p>
          <a:p>
            <a:pPr algn="l"/>
            <a:r>
              <a:rPr lang="en-US" b="1" dirty="0" smtClean="0">
                <a:solidFill>
                  <a:srgbClr val="000000"/>
                </a:solidFill>
              </a:rPr>
              <a:t>Reduce heat loss </a:t>
            </a:r>
            <a:r>
              <a:rPr lang="mr-IN" dirty="0" smtClean="0">
                <a:solidFill>
                  <a:srgbClr val="000000"/>
                </a:solidFill>
              </a:rPr>
              <a:t>–</a:t>
            </a:r>
            <a:r>
              <a:rPr lang="en-US" dirty="0" smtClean="0">
                <a:solidFill>
                  <a:srgbClr val="000000"/>
                </a:solidFill>
              </a:rPr>
              <a:t> insulation, draught proofing, new windows</a:t>
            </a:r>
          </a:p>
          <a:p>
            <a:pPr algn="l"/>
            <a:endParaRPr lang="en-US" dirty="0" smtClean="0">
              <a:solidFill>
                <a:srgbClr val="000000"/>
              </a:solidFill>
            </a:endParaRPr>
          </a:p>
          <a:p>
            <a:pPr algn="l"/>
            <a:r>
              <a:rPr lang="en-US" b="1" dirty="0" smtClean="0">
                <a:solidFill>
                  <a:srgbClr val="000000"/>
                </a:solidFill>
              </a:rPr>
              <a:t>Alternative heating systems </a:t>
            </a:r>
            <a:r>
              <a:rPr lang="mr-IN" dirty="0" smtClean="0">
                <a:solidFill>
                  <a:srgbClr val="000000"/>
                </a:solidFill>
              </a:rPr>
              <a:t>–</a:t>
            </a:r>
            <a:r>
              <a:rPr lang="en-US" dirty="0" smtClean="0">
                <a:solidFill>
                  <a:srgbClr val="000000"/>
                </a:solidFill>
              </a:rPr>
              <a:t> move away from gas / oil to electric heat pumps, district heating and hydrogen</a:t>
            </a:r>
          </a:p>
          <a:p>
            <a:pPr algn="l"/>
            <a:endParaRPr lang="en-US" dirty="0" smtClean="0">
              <a:solidFill>
                <a:srgbClr val="000000"/>
              </a:solidFill>
            </a:endParaRPr>
          </a:p>
          <a:p>
            <a:pPr algn="l"/>
            <a:r>
              <a:rPr lang="en-US" b="1" dirty="0" smtClean="0">
                <a:solidFill>
                  <a:srgbClr val="000000"/>
                </a:solidFill>
              </a:rPr>
              <a:t>Smart control systems </a:t>
            </a:r>
            <a:r>
              <a:rPr lang="mr-IN" dirty="0" smtClean="0">
                <a:solidFill>
                  <a:srgbClr val="000000"/>
                </a:solidFill>
              </a:rPr>
              <a:t>–</a:t>
            </a:r>
            <a:r>
              <a:rPr lang="en-US" dirty="0" smtClean="0">
                <a:solidFill>
                  <a:srgbClr val="000000"/>
                </a:solidFill>
              </a:rPr>
              <a:t> efficient household use of energy</a:t>
            </a:r>
          </a:p>
          <a:p>
            <a:pPr algn="l"/>
            <a:endParaRPr lang="en-US" dirty="0" smtClean="0">
              <a:solidFill>
                <a:srgbClr val="000000"/>
              </a:solidFill>
            </a:endParaRPr>
          </a:p>
          <a:p>
            <a:pPr algn="l"/>
            <a:r>
              <a:rPr lang="en-US" dirty="0" smtClean="0">
                <a:solidFill>
                  <a:srgbClr val="000000"/>
                </a:solidFill>
              </a:rPr>
              <a:t>Combination of local / strategic planning and household decisions</a:t>
            </a:r>
          </a:p>
          <a:p>
            <a:pPr algn="l"/>
            <a:endParaRPr lang="en-US" dirty="0" smtClean="0">
              <a:solidFill>
                <a:srgbClr val="000000"/>
              </a:solidFill>
            </a:endParaRPr>
          </a:p>
          <a:p>
            <a:pPr algn="l"/>
            <a:r>
              <a:rPr lang="en-US" b="1" dirty="0" smtClean="0">
                <a:solidFill>
                  <a:srgbClr val="000000"/>
                </a:solidFill>
              </a:rPr>
              <a:t>To reach net-zero would require the elimination of gas and oil central heating</a:t>
            </a:r>
            <a:endParaRPr lang="en-US" b="1" dirty="0">
              <a:solidFill>
                <a:srgbClr val="000000"/>
              </a:solidFill>
            </a:endParaRPr>
          </a:p>
        </p:txBody>
      </p:sp>
      <p:pic>
        <p:nvPicPr>
          <p:cNvPr id="5" name="Picture 4"/>
          <p:cNvPicPr>
            <a:picLocks noChangeAspect="1"/>
          </p:cNvPicPr>
          <p:nvPr/>
        </p:nvPicPr>
        <p:blipFill rotWithShape="1">
          <a:blip r:embed="rId2"/>
          <a:srcRect l="5690" t="3323" r="4656" b="3308"/>
          <a:stretch/>
        </p:blipFill>
        <p:spPr>
          <a:xfrm>
            <a:off x="6022800" y="1103927"/>
            <a:ext cx="3121200" cy="5068800"/>
          </a:xfrm>
          <a:prstGeom prst="rect">
            <a:avLst/>
          </a:prstGeom>
        </p:spPr>
      </p:pic>
    </p:spTree>
    <p:extLst>
      <p:ext uri="{BB962C8B-B14F-4D97-AF65-F5344CB8AC3E}">
        <p14:creationId xmlns:p14="http://schemas.microsoft.com/office/powerpoint/2010/main" val="134272549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7455"/>
            <a:ext cx="7772400" cy="659069"/>
          </a:xfrm>
        </p:spPr>
        <p:txBody>
          <a:bodyPr>
            <a:normAutofit fontScale="90000"/>
          </a:bodyPr>
          <a:lstStyle/>
          <a:p>
            <a:r>
              <a:rPr lang="en-US" dirty="0" smtClean="0"/>
              <a:t>Transport</a:t>
            </a:r>
            <a:endParaRPr lang="en-US" dirty="0"/>
          </a:p>
        </p:txBody>
      </p:sp>
      <p:sp>
        <p:nvSpPr>
          <p:cNvPr id="3" name="Subtitle 2"/>
          <p:cNvSpPr>
            <a:spLocks noGrp="1"/>
          </p:cNvSpPr>
          <p:nvPr>
            <p:ph type="subTitle" idx="1"/>
          </p:nvPr>
        </p:nvSpPr>
        <p:spPr>
          <a:xfrm>
            <a:off x="685800" y="997096"/>
            <a:ext cx="7772400" cy="4035342"/>
          </a:xfrm>
        </p:spPr>
        <p:txBody>
          <a:bodyPr>
            <a:normAutofit fontScale="55000" lnSpcReduction="20000"/>
          </a:bodyPr>
          <a:lstStyle/>
          <a:p>
            <a:pPr algn="l"/>
            <a:r>
              <a:rPr lang="en-US" dirty="0" smtClean="0">
                <a:solidFill>
                  <a:srgbClr val="000000"/>
                </a:solidFill>
              </a:rPr>
              <a:t>Significant changes to how we move around will be required</a:t>
            </a:r>
          </a:p>
          <a:p>
            <a:pPr algn="l"/>
            <a:endParaRPr lang="en-US" b="1" dirty="0" smtClean="0">
              <a:solidFill>
                <a:srgbClr val="000000"/>
              </a:solidFill>
            </a:endParaRPr>
          </a:p>
          <a:p>
            <a:pPr algn="l"/>
            <a:r>
              <a:rPr lang="en-US" b="1" dirty="0" smtClean="0">
                <a:solidFill>
                  <a:srgbClr val="000000"/>
                </a:solidFill>
              </a:rPr>
              <a:t>Reduce distance travelled </a:t>
            </a:r>
          </a:p>
          <a:p>
            <a:pPr algn="l"/>
            <a:r>
              <a:rPr lang="en-US" b="1" dirty="0" smtClean="0">
                <a:solidFill>
                  <a:srgbClr val="000000"/>
                </a:solidFill>
              </a:rPr>
              <a:t>Shift to more sustainable forms of transport </a:t>
            </a:r>
            <a:r>
              <a:rPr lang="mr-IN" dirty="0" smtClean="0">
                <a:solidFill>
                  <a:srgbClr val="000000"/>
                </a:solidFill>
              </a:rPr>
              <a:t>–</a:t>
            </a:r>
            <a:r>
              <a:rPr lang="en-US" dirty="0" smtClean="0">
                <a:solidFill>
                  <a:srgbClr val="000000"/>
                </a:solidFill>
              </a:rPr>
              <a:t> cycling, walking, public transport</a:t>
            </a:r>
          </a:p>
          <a:p>
            <a:pPr algn="l"/>
            <a:r>
              <a:rPr lang="en-US" b="1" dirty="0" smtClean="0">
                <a:solidFill>
                  <a:srgbClr val="000000"/>
                </a:solidFill>
              </a:rPr>
              <a:t>More efficient use of vehicles </a:t>
            </a:r>
            <a:r>
              <a:rPr lang="en-US" dirty="0" smtClean="0">
                <a:solidFill>
                  <a:srgbClr val="000000"/>
                </a:solidFill>
              </a:rPr>
              <a:t>e.g. car-sharing</a:t>
            </a:r>
          </a:p>
          <a:p>
            <a:pPr algn="l"/>
            <a:r>
              <a:rPr lang="en-US" b="1" dirty="0" smtClean="0">
                <a:solidFill>
                  <a:srgbClr val="000000"/>
                </a:solidFill>
              </a:rPr>
              <a:t>New vehicle technology </a:t>
            </a:r>
            <a:r>
              <a:rPr lang="mr-IN" dirty="0" smtClean="0">
                <a:solidFill>
                  <a:srgbClr val="000000"/>
                </a:solidFill>
              </a:rPr>
              <a:t>–</a:t>
            </a:r>
            <a:r>
              <a:rPr lang="en-US" dirty="0" smtClean="0">
                <a:solidFill>
                  <a:srgbClr val="000000"/>
                </a:solidFill>
              </a:rPr>
              <a:t> electric cars. More than sufficient for average trip distance of 13-18km and range (240km) enables weekend trips</a:t>
            </a:r>
          </a:p>
          <a:p>
            <a:pPr algn="l"/>
            <a:endParaRPr lang="en-US" dirty="0" smtClean="0">
              <a:solidFill>
                <a:srgbClr val="000000"/>
              </a:solidFill>
            </a:endParaRPr>
          </a:p>
          <a:p>
            <a:pPr algn="l"/>
            <a:r>
              <a:rPr lang="en-US" dirty="0" smtClean="0">
                <a:solidFill>
                  <a:srgbClr val="000000"/>
                </a:solidFill>
              </a:rPr>
              <a:t>But will require charging-point infrastructure  (e.g. public charging points for on-street parking)</a:t>
            </a:r>
          </a:p>
          <a:p>
            <a:pPr algn="l"/>
            <a:endParaRPr lang="en-US" dirty="0" smtClean="0">
              <a:solidFill>
                <a:srgbClr val="000000"/>
              </a:solidFill>
            </a:endParaRPr>
          </a:p>
          <a:p>
            <a:pPr algn="l"/>
            <a:r>
              <a:rPr lang="en-US" b="1" dirty="0" smtClean="0">
                <a:solidFill>
                  <a:srgbClr val="000000"/>
                </a:solidFill>
              </a:rPr>
              <a:t>To achieve net zero all cars will have to be fully electric (or hydrogen) by 2050. All new car sales from 2035 will have to be electric.</a:t>
            </a:r>
          </a:p>
          <a:p>
            <a:endParaRPr lang="en-US" dirty="0">
              <a:solidFill>
                <a:srgbClr val="000000"/>
              </a:solidFill>
            </a:endParaRPr>
          </a:p>
        </p:txBody>
      </p:sp>
      <p:pic>
        <p:nvPicPr>
          <p:cNvPr id="4" name="Picture 3"/>
          <p:cNvPicPr>
            <a:picLocks noChangeAspect="1"/>
          </p:cNvPicPr>
          <p:nvPr/>
        </p:nvPicPr>
        <p:blipFill>
          <a:blip r:embed="rId2"/>
          <a:stretch>
            <a:fillRect/>
          </a:stretch>
        </p:blipFill>
        <p:spPr>
          <a:xfrm>
            <a:off x="413341" y="4492232"/>
            <a:ext cx="4951265" cy="2365767"/>
          </a:xfrm>
          <a:prstGeom prst="rect">
            <a:avLst/>
          </a:prstGeom>
        </p:spPr>
      </p:pic>
      <p:pic>
        <p:nvPicPr>
          <p:cNvPr id="5" name="Picture 4"/>
          <p:cNvPicPr>
            <a:picLocks noChangeAspect="1"/>
          </p:cNvPicPr>
          <p:nvPr/>
        </p:nvPicPr>
        <p:blipFill>
          <a:blip r:embed="rId3"/>
          <a:stretch>
            <a:fillRect/>
          </a:stretch>
        </p:blipFill>
        <p:spPr>
          <a:xfrm>
            <a:off x="5368520" y="4492232"/>
            <a:ext cx="3557327" cy="2365767"/>
          </a:xfrm>
          <a:prstGeom prst="rect">
            <a:avLst/>
          </a:prstGeom>
        </p:spPr>
      </p:pic>
    </p:spTree>
    <p:extLst>
      <p:ext uri="{BB962C8B-B14F-4D97-AF65-F5344CB8AC3E}">
        <p14:creationId xmlns:p14="http://schemas.microsoft.com/office/powerpoint/2010/main" val="36006348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66767" y="799897"/>
            <a:ext cx="7737456" cy="5526754"/>
          </a:xfrm>
          <a:prstGeom prst="rect">
            <a:avLst/>
          </a:prstGeom>
        </p:spPr>
      </p:pic>
    </p:spTree>
    <p:extLst>
      <p:ext uri="{BB962C8B-B14F-4D97-AF65-F5344CB8AC3E}">
        <p14:creationId xmlns:p14="http://schemas.microsoft.com/office/powerpoint/2010/main" val="276091151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3650"/>
            <a:ext cx="7772400" cy="803556"/>
          </a:xfrm>
        </p:spPr>
        <p:txBody>
          <a:bodyPr/>
          <a:lstStyle/>
          <a:p>
            <a:r>
              <a:rPr lang="en-US" dirty="0" smtClean="0"/>
              <a:t>Aviation</a:t>
            </a:r>
            <a:endParaRPr lang="en-US" dirty="0"/>
          </a:p>
        </p:txBody>
      </p:sp>
      <p:sp>
        <p:nvSpPr>
          <p:cNvPr id="3" name="Subtitle 2"/>
          <p:cNvSpPr>
            <a:spLocks noGrp="1"/>
          </p:cNvSpPr>
          <p:nvPr>
            <p:ph type="subTitle" idx="1"/>
          </p:nvPr>
        </p:nvSpPr>
        <p:spPr>
          <a:xfrm>
            <a:off x="618449" y="1162153"/>
            <a:ext cx="6328249" cy="5448083"/>
          </a:xfrm>
        </p:spPr>
        <p:txBody>
          <a:bodyPr>
            <a:normAutofit fontScale="55000" lnSpcReduction="20000"/>
          </a:bodyPr>
          <a:lstStyle/>
          <a:p>
            <a:pPr algn="l"/>
            <a:r>
              <a:rPr lang="en-US" dirty="0" smtClean="0">
                <a:solidFill>
                  <a:srgbClr val="000000"/>
                </a:solidFill>
              </a:rPr>
              <a:t>Household emissions from recreational flights have almost doubled since</a:t>
            </a:r>
            <a:r>
              <a:rPr lang="en-US" dirty="0" smtClean="0">
                <a:solidFill>
                  <a:srgbClr val="000000"/>
                </a:solidFill>
              </a:rPr>
              <a:t> 1990</a:t>
            </a:r>
          </a:p>
          <a:p>
            <a:pPr algn="l"/>
            <a:endParaRPr lang="en-US" dirty="0" smtClean="0">
              <a:solidFill>
                <a:srgbClr val="000000"/>
              </a:solidFill>
            </a:endParaRPr>
          </a:p>
          <a:p>
            <a:pPr algn="l"/>
            <a:r>
              <a:rPr lang="en-US" dirty="0" smtClean="0">
                <a:solidFill>
                  <a:srgbClr val="000000"/>
                </a:solidFill>
              </a:rPr>
              <a:t>But, 15% of people were responsible for 70% of all flights in 2014 </a:t>
            </a:r>
          </a:p>
          <a:p>
            <a:pPr algn="l"/>
            <a:endParaRPr lang="en-US" dirty="0">
              <a:solidFill>
                <a:srgbClr val="000000"/>
              </a:solidFill>
            </a:endParaRPr>
          </a:p>
          <a:p>
            <a:pPr algn="l"/>
            <a:r>
              <a:rPr lang="en-US" dirty="0" smtClean="0">
                <a:solidFill>
                  <a:srgbClr val="000000"/>
                </a:solidFill>
              </a:rPr>
              <a:t>Aviation industry forecasts 70% more flights by 2050 and that net-zero can be reached </a:t>
            </a:r>
          </a:p>
          <a:p>
            <a:pPr algn="l"/>
            <a:endParaRPr lang="en-US" dirty="0" smtClean="0">
              <a:solidFill>
                <a:srgbClr val="000000"/>
              </a:solidFill>
            </a:endParaRPr>
          </a:p>
          <a:p>
            <a:pPr algn="l"/>
            <a:r>
              <a:rPr lang="en-US" dirty="0" smtClean="0">
                <a:solidFill>
                  <a:srgbClr val="000000"/>
                </a:solidFill>
              </a:rPr>
              <a:t>However, low-carbon </a:t>
            </a:r>
            <a:r>
              <a:rPr lang="en-US" dirty="0" smtClean="0">
                <a:solidFill>
                  <a:srgbClr val="000000"/>
                </a:solidFill>
              </a:rPr>
              <a:t>a</a:t>
            </a:r>
            <a:r>
              <a:rPr lang="en-US" dirty="0" smtClean="0">
                <a:solidFill>
                  <a:srgbClr val="000000"/>
                </a:solidFill>
              </a:rPr>
              <a:t>lternatives for passenger flights are technically challenging</a:t>
            </a:r>
          </a:p>
          <a:p>
            <a:pPr algn="l"/>
            <a:endParaRPr lang="en-US" dirty="0" smtClean="0">
              <a:solidFill>
                <a:srgbClr val="000000"/>
              </a:solidFill>
            </a:endParaRPr>
          </a:p>
          <a:p>
            <a:pPr algn="l"/>
            <a:r>
              <a:rPr lang="en-US" dirty="0">
                <a:solidFill>
                  <a:srgbClr val="000000"/>
                </a:solidFill>
              </a:rPr>
              <a:t>B</a:t>
            </a:r>
            <a:r>
              <a:rPr lang="en-US" dirty="0" smtClean="0">
                <a:solidFill>
                  <a:srgbClr val="000000"/>
                </a:solidFill>
              </a:rPr>
              <a:t>etter flight efficiency and management; u</a:t>
            </a:r>
            <a:r>
              <a:rPr lang="en-US" dirty="0" smtClean="0">
                <a:solidFill>
                  <a:srgbClr val="000000"/>
                </a:solidFill>
              </a:rPr>
              <a:t>se of biofuels and advanced technologies; manage demand (e.g. use of long-distance trains)</a:t>
            </a:r>
          </a:p>
          <a:p>
            <a:pPr algn="l"/>
            <a:endParaRPr lang="en-US" dirty="0" smtClean="0">
              <a:solidFill>
                <a:srgbClr val="000000"/>
              </a:solidFill>
            </a:endParaRPr>
          </a:p>
          <a:p>
            <a:pPr algn="l"/>
            <a:r>
              <a:rPr lang="en-US" b="1" dirty="0">
                <a:solidFill>
                  <a:srgbClr val="000000"/>
                </a:solidFill>
              </a:rPr>
              <a:t>N</a:t>
            </a:r>
            <a:r>
              <a:rPr lang="en-US" b="1" dirty="0" smtClean="0">
                <a:solidFill>
                  <a:srgbClr val="000000"/>
                </a:solidFill>
              </a:rPr>
              <a:t>et-zero would require a reduction in the number of journeys compared to today </a:t>
            </a:r>
          </a:p>
          <a:p>
            <a:pPr algn="l"/>
            <a:endParaRPr lang="en-US" dirty="0">
              <a:solidFill>
                <a:srgbClr val="000000"/>
              </a:solidFill>
            </a:endParaRPr>
          </a:p>
          <a:p>
            <a:pPr algn="l"/>
            <a:r>
              <a:rPr lang="en-US" dirty="0" smtClean="0">
                <a:solidFill>
                  <a:srgbClr val="000000"/>
                </a:solidFill>
              </a:rPr>
              <a:t>However, there would still be significant emissions associated with aviation that would require offsetting</a:t>
            </a:r>
            <a:endParaRPr lang="en-US" dirty="0">
              <a:solidFill>
                <a:srgbClr val="000000"/>
              </a:solidFill>
            </a:endParaRPr>
          </a:p>
        </p:txBody>
      </p:sp>
      <p:pic>
        <p:nvPicPr>
          <p:cNvPr id="5" name="Picture 4"/>
          <p:cNvPicPr>
            <a:picLocks noChangeAspect="1"/>
          </p:cNvPicPr>
          <p:nvPr/>
        </p:nvPicPr>
        <p:blipFill rotWithShape="1">
          <a:blip r:embed="rId2"/>
          <a:srcRect l="-924" t="15359" r="924" b="7000"/>
          <a:stretch/>
        </p:blipFill>
        <p:spPr>
          <a:xfrm rot="5400000">
            <a:off x="5658910" y="2759937"/>
            <a:ext cx="4849847" cy="2120329"/>
          </a:xfrm>
          <a:prstGeom prst="rect">
            <a:avLst/>
          </a:prstGeom>
        </p:spPr>
      </p:pic>
    </p:spTree>
    <p:extLst>
      <p:ext uri="{BB962C8B-B14F-4D97-AF65-F5344CB8AC3E}">
        <p14:creationId xmlns:p14="http://schemas.microsoft.com/office/powerpoint/2010/main" val="366738166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0243"/>
            <a:ext cx="7772400" cy="882782"/>
          </a:xfrm>
        </p:spPr>
        <p:txBody>
          <a:bodyPr/>
          <a:lstStyle/>
          <a:p>
            <a:r>
              <a:rPr lang="en-US" dirty="0" err="1" smtClean="0"/>
              <a:t>Landuse</a:t>
            </a:r>
            <a:endParaRPr lang="en-US" dirty="0"/>
          </a:p>
        </p:txBody>
      </p:sp>
      <p:sp>
        <p:nvSpPr>
          <p:cNvPr id="3" name="Subtitle 2"/>
          <p:cNvSpPr>
            <a:spLocks noGrp="1"/>
          </p:cNvSpPr>
          <p:nvPr>
            <p:ph type="subTitle" idx="1"/>
          </p:nvPr>
        </p:nvSpPr>
        <p:spPr>
          <a:xfrm>
            <a:off x="685801" y="1033025"/>
            <a:ext cx="7772400" cy="5600050"/>
          </a:xfrm>
        </p:spPr>
        <p:txBody>
          <a:bodyPr>
            <a:normAutofit fontScale="62500" lnSpcReduction="20000"/>
          </a:bodyPr>
          <a:lstStyle/>
          <a:p>
            <a:pPr algn="l"/>
            <a:r>
              <a:rPr lang="en-US" dirty="0" smtClean="0">
                <a:solidFill>
                  <a:srgbClr val="000000"/>
                </a:solidFill>
              </a:rPr>
              <a:t>In the UK 77% of land is under agricultural production (60% is used for livestock) </a:t>
            </a:r>
            <a:r>
              <a:rPr lang="mr-IN" dirty="0" smtClean="0">
                <a:solidFill>
                  <a:srgbClr val="000000"/>
                </a:solidFill>
              </a:rPr>
              <a:t>–</a:t>
            </a:r>
            <a:r>
              <a:rPr lang="en-US" dirty="0" smtClean="0">
                <a:solidFill>
                  <a:srgbClr val="000000"/>
                </a:solidFill>
              </a:rPr>
              <a:t> 9% of UK greenhouse gas emissions</a:t>
            </a:r>
          </a:p>
          <a:p>
            <a:pPr algn="l"/>
            <a:endParaRPr lang="en-US" dirty="0" smtClean="0">
              <a:solidFill>
                <a:srgbClr val="000000"/>
              </a:solidFill>
            </a:endParaRPr>
          </a:p>
          <a:p>
            <a:pPr algn="l"/>
            <a:r>
              <a:rPr lang="en-US" dirty="0" smtClean="0">
                <a:solidFill>
                  <a:srgbClr val="000000"/>
                </a:solidFill>
              </a:rPr>
              <a:t>Net-zero would require significant cuts in emissions from agriculture</a:t>
            </a:r>
          </a:p>
          <a:p>
            <a:pPr algn="l"/>
            <a:endParaRPr lang="en-US" dirty="0" smtClean="0">
              <a:solidFill>
                <a:srgbClr val="000000"/>
              </a:solidFill>
            </a:endParaRPr>
          </a:p>
          <a:p>
            <a:pPr algn="l"/>
            <a:r>
              <a:rPr lang="en-US" dirty="0" smtClean="0">
                <a:solidFill>
                  <a:srgbClr val="000000"/>
                </a:solidFill>
              </a:rPr>
              <a:t>20% of agricultural land in the UK would need to move over to carbon storage (trees, soil restoration, re-wildling)</a:t>
            </a:r>
          </a:p>
          <a:p>
            <a:pPr algn="l"/>
            <a:endParaRPr lang="en-US" dirty="0" smtClean="0">
              <a:solidFill>
                <a:srgbClr val="000000"/>
              </a:solidFill>
            </a:endParaRPr>
          </a:p>
          <a:p>
            <a:pPr algn="l"/>
            <a:r>
              <a:rPr lang="en-US" dirty="0" smtClean="0">
                <a:solidFill>
                  <a:srgbClr val="000000"/>
                </a:solidFill>
              </a:rPr>
              <a:t>Reduce food waste </a:t>
            </a:r>
            <a:r>
              <a:rPr lang="mr-IN" dirty="0" smtClean="0">
                <a:solidFill>
                  <a:srgbClr val="000000"/>
                </a:solidFill>
              </a:rPr>
              <a:t>–</a:t>
            </a:r>
            <a:r>
              <a:rPr lang="en-US" dirty="0" smtClean="0">
                <a:solidFill>
                  <a:srgbClr val="000000"/>
                </a:solidFill>
              </a:rPr>
              <a:t> around 10 million </a:t>
            </a:r>
            <a:r>
              <a:rPr lang="en-US" dirty="0" err="1" smtClean="0">
                <a:solidFill>
                  <a:srgbClr val="000000"/>
                </a:solidFill>
              </a:rPr>
              <a:t>tonnes</a:t>
            </a:r>
            <a:r>
              <a:rPr lang="en-US" dirty="0" smtClean="0">
                <a:solidFill>
                  <a:srgbClr val="000000"/>
                </a:solidFill>
              </a:rPr>
              <a:t> of food that leaves farms is wasted (14% of our weekly food shop goes in the bin)</a:t>
            </a:r>
          </a:p>
          <a:p>
            <a:pPr algn="l"/>
            <a:endParaRPr lang="en-US" dirty="0" smtClean="0">
              <a:solidFill>
                <a:srgbClr val="000000"/>
              </a:solidFill>
            </a:endParaRPr>
          </a:p>
          <a:p>
            <a:pPr algn="l"/>
            <a:r>
              <a:rPr lang="en-US" dirty="0">
                <a:solidFill>
                  <a:srgbClr val="000000"/>
                </a:solidFill>
              </a:rPr>
              <a:t>Reduce meat and dairy consumption </a:t>
            </a:r>
            <a:r>
              <a:rPr lang="en-GB" dirty="0">
                <a:solidFill>
                  <a:srgbClr val="000000"/>
                </a:solidFill>
              </a:rPr>
              <a:t>- CCC recommends 20% </a:t>
            </a:r>
            <a:endParaRPr lang="en-GB" dirty="0" smtClean="0">
              <a:solidFill>
                <a:srgbClr val="000000"/>
              </a:solidFill>
            </a:endParaRPr>
          </a:p>
          <a:p>
            <a:pPr algn="l"/>
            <a:endParaRPr lang="en-GB" dirty="0">
              <a:solidFill>
                <a:srgbClr val="000000"/>
              </a:solidFill>
            </a:endParaRPr>
          </a:p>
          <a:p>
            <a:pPr algn="l"/>
            <a:r>
              <a:rPr lang="en-US" dirty="0" smtClean="0">
                <a:solidFill>
                  <a:srgbClr val="000000"/>
                </a:solidFill>
              </a:rPr>
              <a:t>Current </a:t>
            </a:r>
            <a:r>
              <a:rPr lang="en-US" dirty="0">
                <a:solidFill>
                  <a:srgbClr val="000000"/>
                </a:solidFill>
              </a:rPr>
              <a:t>levels of food production per </a:t>
            </a:r>
            <a:r>
              <a:rPr lang="en-US" dirty="0" smtClean="0">
                <a:solidFill>
                  <a:srgbClr val="000000"/>
                </a:solidFill>
              </a:rPr>
              <a:t>capita could be maintained</a:t>
            </a:r>
          </a:p>
          <a:p>
            <a:pPr algn="l"/>
            <a:endParaRPr lang="en-US" dirty="0" smtClean="0">
              <a:solidFill>
                <a:srgbClr val="000000"/>
              </a:solidFill>
            </a:endParaRPr>
          </a:p>
          <a:p>
            <a:pPr algn="l"/>
            <a:r>
              <a:rPr lang="en-US" dirty="0" smtClean="0">
                <a:solidFill>
                  <a:srgbClr val="000000"/>
                </a:solidFill>
              </a:rPr>
              <a:t>Re-purpose subsidies to support environmental and climate-friendly farming practices</a:t>
            </a:r>
            <a:endParaRPr lang="en-US" dirty="0">
              <a:solidFill>
                <a:srgbClr val="000000"/>
              </a:solidFill>
            </a:endParaRPr>
          </a:p>
          <a:p>
            <a:pPr algn="l"/>
            <a:endParaRPr lang="en-US" dirty="0" smtClean="0">
              <a:solidFill>
                <a:srgbClr val="000000"/>
              </a:solidFill>
            </a:endParaRPr>
          </a:p>
          <a:p>
            <a:pPr algn="l"/>
            <a:endParaRPr lang="en-US" dirty="0" smtClean="0">
              <a:solidFill>
                <a:srgbClr val="000000"/>
              </a:solidFill>
            </a:endParaRPr>
          </a:p>
          <a:p>
            <a:pPr algn="l"/>
            <a:endParaRPr lang="en-US" dirty="0">
              <a:solidFill>
                <a:srgbClr val="000000"/>
              </a:solidFill>
            </a:endParaRPr>
          </a:p>
          <a:p>
            <a:pPr algn="l"/>
            <a:endParaRPr lang="en-US" dirty="0" smtClean="0"/>
          </a:p>
          <a:p>
            <a:pPr algn="l"/>
            <a:endParaRPr lang="en-US" dirty="0" smtClean="0"/>
          </a:p>
          <a:p>
            <a:pPr algn="l"/>
            <a:endParaRPr lang="en-US" dirty="0" smtClean="0"/>
          </a:p>
          <a:p>
            <a:pPr algn="l"/>
            <a:endParaRPr lang="en-US" dirty="0" smtClean="0"/>
          </a:p>
          <a:p>
            <a:pPr algn="l"/>
            <a:endParaRPr lang="en-US" dirty="0" smtClean="0"/>
          </a:p>
          <a:p>
            <a:pPr algn="l"/>
            <a:endParaRPr lang="en-US" dirty="0"/>
          </a:p>
          <a:p>
            <a:pPr algn="l"/>
            <a:endParaRPr lang="en-US" dirty="0"/>
          </a:p>
        </p:txBody>
      </p:sp>
    </p:spTree>
    <p:extLst>
      <p:ext uri="{BB962C8B-B14F-4D97-AF65-F5344CB8AC3E}">
        <p14:creationId xmlns:p14="http://schemas.microsoft.com/office/powerpoint/2010/main" val="415059141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0242"/>
            <a:ext cx="7772400" cy="1470025"/>
          </a:xfrm>
        </p:spPr>
        <p:txBody>
          <a:bodyPr/>
          <a:lstStyle/>
          <a:p>
            <a:r>
              <a:rPr lang="en-US" dirty="0" smtClean="0"/>
              <a:t>Diet and Agriculture</a:t>
            </a:r>
            <a:endParaRPr lang="en-US" dirty="0"/>
          </a:p>
        </p:txBody>
      </p:sp>
      <p:pic>
        <p:nvPicPr>
          <p:cNvPr id="5" name="Picture 4" descr="Land-use-Policies-for-a-Net-Zero-UK-Infographi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6900"/>
            <a:ext cx="9144000" cy="5661098"/>
          </a:xfrm>
          <a:prstGeom prst="rect">
            <a:avLst/>
          </a:prstGeom>
        </p:spPr>
      </p:pic>
    </p:spTree>
    <p:extLst>
      <p:ext uri="{BB962C8B-B14F-4D97-AF65-F5344CB8AC3E}">
        <p14:creationId xmlns:p14="http://schemas.microsoft.com/office/powerpoint/2010/main" val="85539060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3773"/>
            <a:ext cx="7772400" cy="1056530"/>
          </a:xfrm>
        </p:spPr>
        <p:txBody>
          <a:bodyPr>
            <a:normAutofit fontScale="90000"/>
          </a:bodyPr>
          <a:lstStyle/>
          <a:p>
            <a:r>
              <a:rPr lang="en-US" dirty="0" smtClean="0"/>
              <a:t>40 Years of Warning (and Warming)</a:t>
            </a:r>
            <a:endParaRPr lang="en-US" dirty="0"/>
          </a:p>
        </p:txBody>
      </p:sp>
      <p:sp>
        <p:nvSpPr>
          <p:cNvPr id="3" name="Subtitle 2"/>
          <p:cNvSpPr>
            <a:spLocks noGrp="1"/>
          </p:cNvSpPr>
          <p:nvPr>
            <p:ph type="subTitle" idx="1"/>
          </p:nvPr>
        </p:nvSpPr>
        <p:spPr>
          <a:xfrm>
            <a:off x="685800" y="1398883"/>
            <a:ext cx="7772400" cy="5051739"/>
          </a:xfrm>
        </p:spPr>
        <p:txBody>
          <a:bodyPr>
            <a:normAutofit fontScale="92500" lnSpcReduction="10000"/>
          </a:bodyPr>
          <a:lstStyle/>
          <a:p>
            <a:pPr algn="l"/>
            <a:r>
              <a:rPr lang="en-US" dirty="0" smtClean="0">
                <a:solidFill>
                  <a:srgbClr val="000000"/>
                </a:solidFill>
              </a:rPr>
              <a:t>Late 1970’s, initial concerns were raised and </a:t>
            </a:r>
            <a:r>
              <a:rPr lang="en-US" dirty="0" smtClean="0">
                <a:solidFill>
                  <a:srgbClr val="000000"/>
                </a:solidFill>
              </a:rPr>
              <a:t>grew during the 1980s</a:t>
            </a:r>
          </a:p>
          <a:p>
            <a:pPr algn="l"/>
            <a:r>
              <a:rPr lang="en-US" dirty="0">
                <a:solidFill>
                  <a:srgbClr val="000000"/>
                </a:solidFill>
              </a:rPr>
              <a:t>T</a:t>
            </a:r>
            <a:r>
              <a:rPr lang="en-US" dirty="0" smtClean="0">
                <a:solidFill>
                  <a:srgbClr val="000000"/>
                </a:solidFill>
              </a:rPr>
              <a:t>he International Panel on Climate Change (IPCC) was established 1988 to investigate and report</a:t>
            </a:r>
          </a:p>
          <a:p>
            <a:pPr algn="l"/>
            <a:r>
              <a:rPr lang="en-US" dirty="0" smtClean="0">
                <a:solidFill>
                  <a:srgbClr val="000000"/>
                </a:solidFill>
              </a:rPr>
              <a:t>Series of Assessment Reports. Five to date since 1990, with the last published in 2014 and the next (AR6) due in 2021/22. Plus other special IPCC reports. </a:t>
            </a:r>
          </a:p>
          <a:p>
            <a:pPr algn="l"/>
            <a:r>
              <a:rPr lang="en-US" dirty="0">
                <a:solidFill>
                  <a:srgbClr val="000000"/>
                </a:solidFill>
              </a:rPr>
              <a:t>A</a:t>
            </a:r>
            <a:r>
              <a:rPr lang="en-US" dirty="0" smtClean="0">
                <a:solidFill>
                  <a:srgbClr val="000000"/>
                </a:solidFill>
              </a:rPr>
              <a:t> huge amount of real data, research</a:t>
            </a:r>
            <a:r>
              <a:rPr lang="en-US" dirty="0">
                <a:solidFill>
                  <a:srgbClr val="000000"/>
                </a:solidFill>
              </a:rPr>
              <a:t> </a:t>
            </a:r>
            <a:r>
              <a:rPr lang="en-US" dirty="0" smtClean="0">
                <a:solidFill>
                  <a:srgbClr val="000000"/>
                </a:solidFill>
              </a:rPr>
              <a:t>and modelling </a:t>
            </a:r>
          </a:p>
          <a:p>
            <a:pPr algn="l"/>
            <a:endParaRPr lang="en-US" dirty="0" smtClean="0">
              <a:solidFill>
                <a:srgbClr val="000000"/>
              </a:solidFill>
            </a:endParaRPr>
          </a:p>
          <a:p>
            <a:pPr algn="l"/>
            <a:endParaRPr lang="en-US" dirty="0">
              <a:solidFill>
                <a:srgbClr val="000000"/>
              </a:solidFill>
            </a:endParaRPr>
          </a:p>
        </p:txBody>
      </p:sp>
    </p:spTree>
    <p:extLst>
      <p:ext uri="{BB962C8B-B14F-4D97-AF65-F5344CB8AC3E}">
        <p14:creationId xmlns:p14="http://schemas.microsoft.com/office/powerpoint/2010/main" val="194081520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498600"/>
            <a:ext cx="9144000" cy="3851910"/>
          </a:xfrm>
          <a:prstGeom prst="rect">
            <a:avLst/>
          </a:prstGeom>
        </p:spPr>
      </p:pic>
      <p:sp>
        <p:nvSpPr>
          <p:cNvPr id="6" name="Title 1"/>
          <p:cNvSpPr>
            <a:spLocks noGrp="1"/>
          </p:cNvSpPr>
          <p:nvPr>
            <p:ph type="ctrTitle"/>
          </p:nvPr>
        </p:nvSpPr>
        <p:spPr>
          <a:xfrm>
            <a:off x="685800" y="150243"/>
            <a:ext cx="7772400" cy="882782"/>
          </a:xfrm>
        </p:spPr>
        <p:txBody>
          <a:bodyPr/>
          <a:lstStyle/>
          <a:p>
            <a:r>
              <a:rPr lang="en-US" dirty="0" smtClean="0"/>
              <a:t>Woodland Planting</a:t>
            </a:r>
            <a:endParaRPr lang="en-US" dirty="0"/>
          </a:p>
        </p:txBody>
      </p:sp>
    </p:spTree>
    <p:extLst>
      <p:ext uri="{BB962C8B-B14F-4D97-AF65-F5344CB8AC3E}">
        <p14:creationId xmlns:p14="http://schemas.microsoft.com/office/powerpoint/2010/main" val="90739061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8860"/>
            <a:ext cx="7772400" cy="961749"/>
          </a:xfrm>
        </p:spPr>
        <p:txBody>
          <a:bodyPr/>
          <a:lstStyle/>
          <a:p>
            <a:r>
              <a:rPr lang="en-US" dirty="0" smtClean="0"/>
              <a:t>Waste</a:t>
            </a:r>
            <a:endParaRPr lang="en-US" dirty="0"/>
          </a:p>
        </p:txBody>
      </p:sp>
      <p:sp>
        <p:nvSpPr>
          <p:cNvPr id="3" name="Subtitle 2"/>
          <p:cNvSpPr>
            <a:spLocks noGrp="1"/>
          </p:cNvSpPr>
          <p:nvPr>
            <p:ph type="subTitle" idx="1"/>
          </p:nvPr>
        </p:nvSpPr>
        <p:spPr>
          <a:xfrm>
            <a:off x="685800" y="1314173"/>
            <a:ext cx="7772400" cy="4925391"/>
          </a:xfrm>
        </p:spPr>
        <p:txBody>
          <a:bodyPr>
            <a:normAutofit fontScale="85000" lnSpcReduction="10000"/>
          </a:bodyPr>
          <a:lstStyle/>
          <a:p>
            <a:pPr algn="l"/>
            <a:r>
              <a:rPr lang="en-US" dirty="0" smtClean="0">
                <a:solidFill>
                  <a:srgbClr val="000000"/>
                </a:solidFill>
              </a:rPr>
              <a:t>70% reduction in emissions from biodegradable waste since 1990.</a:t>
            </a:r>
          </a:p>
          <a:p>
            <a:pPr algn="l"/>
            <a:r>
              <a:rPr lang="en-US" dirty="0" smtClean="0">
                <a:solidFill>
                  <a:srgbClr val="000000"/>
                </a:solidFill>
              </a:rPr>
              <a:t>Taking this further will require reductio</a:t>
            </a:r>
            <a:r>
              <a:rPr lang="en-US" dirty="0" smtClean="0">
                <a:solidFill>
                  <a:srgbClr val="000000"/>
                </a:solidFill>
              </a:rPr>
              <a:t>n in household waste (e.g. better planning, storage and consumption)</a:t>
            </a:r>
          </a:p>
          <a:p>
            <a:pPr algn="l"/>
            <a:r>
              <a:rPr lang="en-US" dirty="0" smtClean="0">
                <a:solidFill>
                  <a:srgbClr val="000000"/>
                </a:solidFill>
              </a:rPr>
              <a:t>An increase in composting, food waste collection and energy production (anaerobic digestion)</a:t>
            </a:r>
          </a:p>
          <a:p>
            <a:pPr algn="l"/>
            <a:r>
              <a:rPr lang="en-US" dirty="0" smtClean="0">
                <a:solidFill>
                  <a:srgbClr val="000000"/>
                </a:solidFill>
              </a:rPr>
              <a:t>Reduce, reuse and recycle </a:t>
            </a:r>
            <a:r>
              <a:rPr lang="mr-IN" dirty="0" smtClean="0">
                <a:solidFill>
                  <a:srgbClr val="000000"/>
                </a:solidFill>
              </a:rPr>
              <a:t>–</a:t>
            </a:r>
            <a:r>
              <a:rPr lang="en-US" dirty="0" smtClean="0">
                <a:solidFill>
                  <a:srgbClr val="000000"/>
                </a:solidFill>
              </a:rPr>
              <a:t> less consumption</a:t>
            </a:r>
          </a:p>
          <a:p>
            <a:pPr algn="l"/>
            <a:r>
              <a:rPr lang="en-US" dirty="0" smtClean="0">
                <a:solidFill>
                  <a:srgbClr val="000000"/>
                </a:solidFill>
              </a:rPr>
              <a:t>Energy from waste and carbon capture and storage</a:t>
            </a:r>
          </a:p>
          <a:p>
            <a:pPr algn="l"/>
            <a:r>
              <a:rPr lang="en-US" dirty="0" smtClean="0">
                <a:solidFill>
                  <a:srgbClr val="000000"/>
                </a:solidFill>
              </a:rPr>
              <a:t>Reaching net-zero </a:t>
            </a:r>
            <a:r>
              <a:rPr lang="mr-IN" dirty="0" smtClean="0">
                <a:solidFill>
                  <a:srgbClr val="000000"/>
                </a:solidFill>
              </a:rPr>
              <a:t>–</a:t>
            </a:r>
            <a:r>
              <a:rPr lang="en-US" dirty="0" smtClean="0">
                <a:solidFill>
                  <a:srgbClr val="000000"/>
                </a:solidFill>
              </a:rPr>
              <a:t> ban on biodegradable waste going to landfill coupled with household actions </a:t>
            </a:r>
            <a:endParaRPr lang="en-US" dirty="0">
              <a:solidFill>
                <a:srgbClr val="000000"/>
              </a:solidFill>
            </a:endParaRPr>
          </a:p>
        </p:txBody>
      </p:sp>
    </p:spTree>
    <p:extLst>
      <p:ext uri="{BB962C8B-B14F-4D97-AF65-F5344CB8AC3E}">
        <p14:creationId xmlns:p14="http://schemas.microsoft.com/office/powerpoint/2010/main" val="397317728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8176" y="247095"/>
            <a:ext cx="7772400" cy="903759"/>
          </a:xfrm>
        </p:spPr>
        <p:txBody>
          <a:bodyPr/>
          <a:lstStyle/>
          <a:p>
            <a:r>
              <a:rPr lang="en-US" dirty="0" smtClean="0"/>
              <a:t>The Average Household</a:t>
            </a:r>
            <a:endParaRPr lang="en-US" dirty="0"/>
          </a:p>
        </p:txBody>
      </p:sp>
      <p:pic>
        <p:nvPicPr>
          <p:cNvPr id="5" name="Picture 4"/>
          <p:cNvPicPr>
            <a:picLocks noChangeAspect="1"/>
          </p:cNvPicPr>
          <p:nvPr/>
        </p:nvPicPr>
        <p:blipFill>
          <a:blip r:embed="rId2"/>
          <a:stretch>
            <a:fillRect/>
          </a:stretch>
        </p:blipFill>
        <p:spPr>
          <a:xfrm>
            <a:off x="732551" y="1236153"/>
            <a:ext cx="7618025" cy="5237392"/>
          </a:xfrm>
          <a:prstGeom prst="rect">
            <a:avLst/>
          </a:prstGeom>
        </p:spPr>
      </p:pic>
    </p:spTree>
    <p:extLst>
      <p:ext uri="{BB962C8B-B14F-4D97-AF65-F5344CB8AC3E}">
        <p14:creationId xmlns:p14="http://schemas.microsoft.com/office/powerpoint/2010/main" val="352339870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19"/>
            <a:ext cx="7772400" cy="1061140"/>
          </a:xfrm>
        </p:spPr>
        <p:txBody>
          <a:bodyPr/>
          <a:lstStyle/>
          <a:p>
            <a:r>
              <a:rPr lang="en-US" dirty="0" smtClean="0"/>
              <a:t>So, what to do?</a:t>
            </a:r>
            <a:endParaRPr lang="en-US" dirty="0"/>
          </a:p>
        </p:txBody>
      </p:sp>
      <p:sp>
        <p:nvSpPr>
          <p:cNvPr id="3" name="Subtitle 2"/>
          <p:cNvSpPr>
            <a:spLocks noGrp="1"/>
          </p:cNvSpPr>
          <p:nvPr>
            <p:ph type="subTitle" idx="1"/>
          </p:nvPr>
        </p:nvSpPr>
        <p:spPr>
          <a:xfrm>
            <a:off x="685800" y="1307695"/>
            <a:ext cx="7772400" cy="5146336"/>
          </a:xfrm>
        </p:spPr>
        <p:txBody>
          <a:bodyPr>
            <a:normAutofit fontScale="85000" lnSpcReduction="20000"/>
          </a:bodyPr>
          <a:lstStyle/>
          <a:p>
            <a:pPr algn="l"/>
            <a:r>
              <a:rPr lang="en-US" dirty="0" smtClean="0">
                <a:solidFill>
                  <a:srgbClr val="000000"/>
                </a:solidFill>
              </a:rPr>
              <a:t>Switch to a renewable electricity supplier</a:t>
            </a:r>
          </a:p>
          <a:p>
            <a:pPr algn="l"/>
            <a:r>
              <a:rPr lang="en-US" dirty="0" smtClean="0">
                <a:solidFill>
                  <a:srgbClr val="000000"/>
                </a:solidFill>
              </a:rPr>
              <a:t>Install a Smart Meter</a:t>
            </a:r>
          </a:p>
          <a:p>
            <a:pPr algn="l"/>
            <a:r>
              <a:rPr lang="en-US" dirty="0" smtClean="0">
                <a:solidFill>
                  <a:srgbClr val="000000"/>
                </a:solidFill>
              </a:rPr>
              <a:t>Consider alternative forms of heating, check insulation, heat less</a:t>
            </a:r>
          </a:p>
          <a:p>
            <a:pPr algn="l"/>
            <a:r>
              <a:rPr lang="en-US" dirty="0">
                <a:solidFill>
                  <a:srgbClr val="000000"/>
                </a:solidFill>
              </a:rPr>
              <a:t>R</a:t>
            </a:r>
            <a:r>
              <a:rPr lang="en-US" dirty="0" smtClean="0">
                <a:solidFill>
                  <a:srgbClr val="000000"/>
                </a:solidFill>
              </a:rPr>
              <a:t>educe, repair, recycle </a:t>
            </a:r>
            <a:r>
              <a:rPr lang="mr-IN" dirty="0" smtClean="0">
                <a:solidFill>
                  <a:srgbClr val="000000"/>
                </a:solidFill>
              </a:rPr>
              <a:t>–</a:t>
            </a:r>
            <a:r>
              <a:rPr lang="en-US" dirty="0" smtClean="0">
                <a:solidFill>
                  <a:srgbClr val="000000"/>
                </a:solidFill>
              </a:rPr>
              <a:t> more considered and less consumption.</a:t>
            </a:r>
          </a:p>
          <a:p>
            <a:pPr algn="l"/>
            <a:r>
              <a:rPr lang="en-US" dirty="0" smtClean="0">
                <a:solidFill>
                  <a:srgbClr val="000000"/>
                </a:solidFill>
              </a:rPr>
              <a:t>Eat a more plant-based diet</a:t>
            </a:r>
          </a:p>
          <a:p>
            <a:pPr algn="l"/>
            <a:r>
              <a:rPr lang="en-US" dirty="0" smtClean="0">
                <a:solidFill>
                  <a:srgbClr val="000000"/>
                </a:solidFill>
              </a:rPr>
              <a:t>Cycle / walk more. Drive and fly less</a:t>
            </a:r>
          </a:p>
          <a:p>
            <a:pPr algn="l"/>
            <a:r>
              <a:rPr lang="en-US" dirty="0" smtClean="0">
                <a:solidFill>
                  <a:srgbClr val="000000"/>
                </a:solidFill>
              </a:rPr>
              <a:t>Plant trees / let the grass grow / re-wild part of your garden or community spaces </a:t>
            </a:r>
          </a:p>
          <a:p>
            <a:pPr algn="l"/>
            <a:r>
              <a:rPr lang="en-US" dirty="0" smtClean="0">
                <a:solidFill>
                  <a:srgbClr val="000000"/>
                </a:solidFill>
              </a:rPr>
              <a:t>Learn, lobby, communicate, partake</a:t>
            </a:r>
          </a:p>
          <a:p>
            <a:pPr algn="l"/>
            <a:r>
              <a:rPr lang="en-US" dirty="0" smtClean="0">
                <a:solidFill>
                  <a:srgbClr val="000000"/>
                </a:solidFill>
              </a:rPr>
              <a:t>Support </a:t>
            </a:r>
            <a:r>
              <a:rPr lang="en-US" dirty="0">
                <a:solidFill>
                  <a:srgbClr val="000000"/>
                </a:solidFill>
              </a:rPr>
              <a:t>others who are </a:t>
            </a:r>
            <a:r>
              <a:rPr lang="en-US" dirty="0" smtClean="0">
                <a:solidFill>
                  <a:srgbClr val="000000"/>
                </a:solidFill>
              </a:rPr>
              <a:t>doing and making </a:t>
            </a:r>
            <a:r>
              <a:rPr lang="en-US" dirty="0">
                <a:solidFill>
                  <a:srgbClr val="000000"/>
                </a:solidFill>
              </a:rPr>
              <a:t>these choices </a:t>
            </a:r>
            <a:r>
              <a:rPr lang="mr-IN" dirty="0">
                <a:solidFill>
                  <a:srgbClr val="000000"/>
                </a:solidFill>
              </a:rPr>
              <a:t>–</a:t>
            </a:r>
            <a:r>
              <a:rPr lang="en-US" dirty="0">
                <a:solidFill>
                  <a:srgbClr val="000000"/>
                </a:solidFill>
              </a:rPr>
              <a:t> the benefits are for all</a:t>
            </a:r>
          </a:p>
          <a:p>
            <a:pPr algn="l"/>
            <a:endParaRPr lang="en-US" dirty="0" smtClean="0">
              <a:solidFill>
                <a:srgbClr val="000000"/>
              </a:solidFill>
            </a:endParaRPr>
          </a:p>
          <a:p>
            <a:endParaRPr lang="en-US" dirty="0" smtClean="0"/>
          </a:p>
        </p:txBody>
      </p:sp>
    </p:spTree>
    <p:extLst>
      <p:ext uri="{BB962C8B-B14F-4D97-AF65-F5344CB8AC3E}">
        <p14:creationId xmlns:p14="http://schemas.microsoft.com/office/powerpoint/2010/main" val="378399761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19"/>
            <a:ext cx="7772400" cy="1061140"/>
          </a:xfrm>
        </p:spPr>
        <p:txBody>
          <a:bodyPr/>
          <a:lstStyle/>
          <a:p>
            <a:r>
              <a:rPr lang="en-US" dirty="0" smtClean="0"/>
              <a:t>So, what to do?</a:t>
            </a:r>
            <a:endParaRPr lang="en-US" dirty="0"/>
          </a:p>
        </p:txBody>
      </p:sp>
      <p:sp>
        <p:nvSpPr>
          <p:cNvPr id="3" name="Subtitle 2"/>
          <p:cNvSpPr>
            <a:spLocks noGrp="1"/>
          </p:cNvSpPr>
          <p:nvPr>
            <p:ph type="subTitle" idx="1"/>
          </p:nvPr>
        </p:nvSpPr>
        <p:spPr>
          <a:xfrm>
            <a:off x="685800" y="1667832"/>
            <a:ext cx="7772400" cy="4615608"/>
          </a:xfrm>
        </p:spPr>
        <p:txBody>
          <a:bodyPr>
            <a:normAutofit/>
          </a:bodyPr>
          <a:lstStyle/>
          <a:p>
            <a:r>
              <a:rPr lang="en-US" sz="5400" b="1" dirty="0" smtClean="0">
                <a:solidFill>
                  <a:srgbClr val="000000"/>
                </a:solidFill>
              </a:rPr>
              <a:t>TAKE ACTION </a:t>
            </a:r>
          </a:p>
          <a:p>
            <a:r>
              <a:rPr lang="en-US" sz="5400" b="1" dirty="0" smtClean="0">
                <a:solidFill>
                  <a:srgbClr val="000000"/>
                </a:solidFill>
              </a:rPr>
              <a:t>DO SOMETHING</a:t>
            </a:r>
          </a:p>
          <a:p>
            <a:r>
              <a:rPr lang="en-US" sz="5400" b="1" dirty="0" smtClean="0">
                <a:solidFill>
                  <a:srgbClr val="000000"/>
                </a:solidFill>
              </a:rPr>
              <a:t>DO IT NOW</a:t>
            </a:r>
          </a:p>
          <a:p>
            <a:r>
              <a:rPr lang="en-US" sz="5400" b="1" dirty="0" smtClean="0">
                <a:solidFill>
                  <a:srgbClr val="000000"/>
                </a:solidFill>
              </a:rPr>
              <a:t>REPEAT </a:t>
            </a:r>
          </a:p>
          <a:p>
            <a:endParaRPr lang="en-US" dirty="0" smtClean="0"/>
          </a:p>
        </p:txBody>
      </p:sp>
    </p:spTree>
    <p:extLst>
      <p:ext uri="{BB962C8B-B14F-4D97-AF65-F5344CB8AC3E}">
        <p14:creationId xmlns:p14="http://schemas.microsoft.com/office/powerpoint/2010/main" val="334466634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9550"/>
            <a:ext cx="7772400" cy="981075"/>
          </a:xfrm>
        </p:spPr>
        <p:txBody>
          <a:bodyPr>
            <a:normAutofit fontScale="90000"/>
          </a:bodyPr>
          <a:lstStyle/>
          <a:p>
            <a:r>
              <a:rPr lang="en-US" dirty="0" smtClean="0"/>
              <a:t>Lots of Meetings and Agreements</a:t>
            </a:r>
            <a:endParaRPr lang="en-US" dirty="0"/>
          </a:p>
        </p:txBody>
      </p:sp>
      <p:sp>
        <p:nvSpPr>
          <p:cNvPr id="3" name="Subtitle 2"/>
          <p:cNvSpPr>
            <a:spLocks noGrp="1"/>
          </p:cNvSpPr>
          <p:nvPr>
            <p:ph type="subTitle" idx="1"/>
          </p:nvPr>
        </p:nvSpPr>
        <p:spPr>
          <a:xfrm>
            <a:off x="685801" y="1349375"/>
            <a:ext cx="7772399" cy="5143499"/>
          </a:xfrm>
        </p:spPr>
        <p:txBody>
          <a:bodyPr>
            <a:normAutofit fontScale="92500" lnSpcReduction="10000"/>
          </a:bodyPr>
          <a:lstStyle/>
          <a:p>
            <a:pPr algn="l"/>
            <a:r>
              <a:rPr lang="en-US" b="1" dirty="0" smtClean="0">
                <a:solidFill>
                  <a:srgbClr val="000000"/>
                </a:solidFill>
              </a:rPr>
              <a:t>United Nations Framework Convention on Climate Change </a:t>
            </a:r>
            <a:r>
              <a:rPr lang="en-GB" dirty="0">
                <a:solidFill>
                  <a:srgbClr val="000000"/>
                </a:solidFill>
              </a:rPr>
              <a:t>(</a:t>
            </a:r>
            <a:r>
              <a:rPr lang="en-US" dirty="0" smtClean="0">
                <a:solidFill>
                  <a:srgbClr val="000000"/>
                </a:solidFill>
              </a:rPr>
              <a:t>1992) </a:t>
            </a:r>
            <a:r>
              <a:rPr lang="mr-IN" dirty="0" smtClean="0">
                <a:solidFill>
                  <a:srgbClr val="000000"/>
                </a:solidFill>
              </a:rPr>
              <a:t>–</a:t>
            </a:r>
            <a:r>
              <a:rPr lang="en-US" dirty="0" smtClean="0">
                <a:solidFill>
                  <a:srgbClr val="000000"/>
                </a:solidFill>
              </a:rPr>
              <a:t> </a:t>
            </a:r>
            <a:r>
              <a:rPr lang="en-US" dirty="0" err="1" smtClean="0">
                <a:solidFill>
                  <a:srgbClr val="000000"/>
                </a:solidFill>
              </a:rPr>
              <a:t>stabilise</a:t>
            </a:r>
            <a:r>
              <a:rPr lang="en-US" dirty="0" smtClean="0">
                <a:solidFill>
                  <a:srgbClr val="000000"/>
                </a:solidFill>
              </a:rPr>
              <a:t> CO</a:t>
            </a:r>
            <a:r>
              <a:rPr lang="en-US" baseline="30000" dirty="0" smtClean="0">
                <a:solidFill>
                  <a:srgbClr val="000000"/>
                </a:solidFill>
              </a:rPr>
              <a:t>2</a:t>
            </a:r>
            <a:r>
              <a:rPr lang="en-US" dirty="0" smtClean="0">
                <a:solidFill>
                  <a:srgbClr val="000000"/>
                </a:solidFill>
              </a:rPr>
              <a:t> to non-dangerous levels</a:t>
            </a:r>
          </a:p>
          <a:p>
            <a:pPr algn="l"/>
            <a:r>
              <a:rPr lang="en-US" b="1" dirty="0" smtClean="0">
                <a:solidFill>
                  <a:srgbClr val="000000"/>
                </a:solidFill>
              </a:rPr>
              <a:t>Kyoto Protocol </a:t>
            </a:r>
            <a:r>
              <a:rPr lang="en-GB" dirty="0">
                <a:solidFill>
                  <a:srgbClr val="000000"/>
                </a:solidFill>
              </a:rPr>
              <a:t>(</a:t>
            </a:r>
            <a:r>
              <a:rPr lang="en-US" dirty="0" smtClean="0">
                <a:solidFill>
                  <a:srgbClr val="000000"/>
                </a:solidFill>
              </a:rPr>
              <a:t>1997) </a:t>
            </a:r>
            <a:r>
              <a:rPr lang="mr-IN" dirty="0" smtClean="0">
                <a:solidFill>
                  <a:srgbClr val="000000"/>
                </a:solidFill>
              </a:rPr>
              <a:t>–</a:t>
            </a:r>
            <a:r>
              <a:rPr lang="en-US" dirty="0" smtClean="0">
                <a:solidFill>
                  <a:srgbClr val="000000"/>
                </a:solidFill>
              </a:rPr>
              <a:t> legally binding obligations</a:t>
            </a:r>
          </a:p>
          <a:p>
            <a:pPr algn="l"/>
            <a:r>
              <a:rPr lang="en-US" b="1" dirty="0" smtClean="0">
                <a:solidFill>
                  <a:srgbClr val="000000"/>
                </a:solidFill>
              </a:rPr>
              <a:t>UN Climate Change Conference </a:t>
            </a:r>
            <a:r>
              <a:rPr lang="mr-IN" dirty="0" smtClean="0">
                <a:solidFill>
                  <a:srgbClr val="000000"/>
                </a:solidFill>
              </a:rPr>
              <a:t>–</a:t>
            </a:r>
            <a:r>
              <a:rPr lang="en-US" dirty="0" smtClean="0">
                <a:solidFill>
                  <a:srgbClr val="000000"/>
                </a:solidFill>
              </a:rPr>
              <a:t> 2010 </a:t>
            </a:r>
            <a:r>
              <a:rPr lang="mr-IN" dirty="0" smtClean="0">
                <a:solidFill>
                  <a:srgbClr val="000000"/>
                </a:solidFill>
              </a:rPr>
              <a:t>–</a:t>
            </a:r>
            <a:r>
              <a:rPr lang="en-US" dirty="0" smtClean="0">
                <a:solidFill>
                  <a:srgbClr val="000000"/>
                </a:solidFill>
              </a:rPr>
              <a:t> 2</a:t>
            </a:r>
            <a:r>
              <a:rPr lang="en-US" baseline="30000" dirty="0">
                <a:solidFill>
                  <a:srgbClr val="000000"/>
                </a:solidFill>
              </a:rPr>
              <a:t>o</a:t>
            </a:r>
            <a:r>
              <a:rPr lang="en-US" dirty="0" smtClean="0">
                <a:solidFill>
                  <a:srgbClr val="000000"/>
                </a:solidFill>
              </a:rPr>
              <a:t>C limit</a:t>
            </a:r>
          </a:p>
          <a:p>
            <a:pPr algn="l"/>
            <a:r>
              <a:rPr lang="en-US" b="1" dirty="0" smtClean="0">
                <a:solidFill>
                  <a:srgbClr val="000000"/>
                </a:solidFill>
              </a:rPr>
              <a:t>Paris Agreement </a:t>
            </a:r>
            <a:r>
              <a:rPr lang="en-GB" dirty="0">
                <a:solidFill>
                  <a:srgbClr val="000000"/>
                </a:solidFill>
              </a:rPr>
              <a:t>(</a:t>
            </a:r>
            <a:r>
              <a:rPr lang="en-US" dirty="0" smtClean="0">
                <a:solidFill>
                  <a:srgbClr val="000000"/>
                </a:solidFill>
              </a:rPr>
              <a:t>2015) </a:t>
            </a:r>
            <a:r>
              <a:rPr lang="mr-IN" dirty="0" smtClean="0">
                <a:solidFill>
                  <a:srgbClr val="000000"/>
                </a:solidFill>
              </a:rPr>
              <a:t>–</a:t>
            </a:r>
            <a:r>
              <a:rPr lang="en-US" dirty="0">
                <a:solidFill>
                  <a:srgbClr val="000000"/>
                </a:solidFill>
              </a:rPr>
              <a:t> </a:t>
            </a:r>
            <a:r>
              <a:rPr lang="en-US" dirty="0" smtClean="0">
                <a:solidFill>
                  <a:srgbClr val="000000"/>
                </a:solidFill>
              </a:rPr>
              <a:t>2</a:t>
            </a:r>
            <a:r>
              <a:rPr lang="en-US" baseline="30000" dirty="0" smtClean="0">
                <a:solidFill>
                  <a:srgbClr val="000000"/>
                </a:solidFill>
              </a:rPr>
              <a:t>o</a:t>
            </a:r>
            <a:r>
              <a:rPr lang="en-US" dirty="0" smtClean="0">
                <a:solidFill>
                  <a:srgbClr val="000000"/>
                </a:solidFill>
              </a:rPr>
              <a:t>C limit, but pursue </a:t>
            </a:r>
            <a:r>
              <a:rPr lang="en-US" dirty="0" smtClean="0">
                <a:solidFill>
                  <a:srgbClr val="000000"/>
                </a:solidFill>
              </a:rPr>
              <a:t>efforts to limit warming to 1.5</a:t>
            </a:r>
            <a:r>
              <a:rPr lang="en-US" baseline="30000" dirty="0" smtClean="0">
                <a:solidFill>
                  <a:srgbClr val="000000"/>
                </a:solidFill>
              </a:rPr>
              <a:t>o</a:t>
            </a:r>
            <a:r>
              <a:rPr lang="en-US" dirty="0" smtClean="0">
                <a:solidFill>
                  <a:srgbClr val="000000"/>
                </a:solidFill>
              </a:rPr>
              <a:t>C</a:t>
            </a:r>
          </a:p>
          <a:p>
            <a:pPr algn="l"/>
            <a:r>
              <a:rPr lang="en-US" b="1" dirty="0">
                <a:solidFill>
                  <a:srgbClr val="000000"/>
                </a:solidFill>
              </a:rPr>
              <a:t>C</a:t>
            </a:r>
            <a:r>
              <a:rPr lang="en-US" b="1" dirty="0" smtClean="0">
                <a:solidFill>
                  <a:srgbClr val="000000"/>
                </a:solidFill>
              </a:rPr>
              <a:t>onferences of the parties </a:t>
            </a:r>
            <a:r>
              <a:rPr lang="en-US" dirty="0" smtClean="0">
                <a:solidFill>
                  <a:srgbClr val="000000"/>
                </a:solidFill>
              </a:rPr>
              <a:t>every year since 1995. Glasgow (COP 26) this year</a:t>
            </a:r>
            <a:endParaRPr lang="en-US" dirty="0">
              <a:solidFill>
                <a:srgbClr val="000000"/>
              </a:solidFill>
            </a:endParaRPr>
          </a:p>
        </p:txBody>
      </p:sp>
    </p:spTree>
    <p:extLst>
      <p:ext uri="{BB962C8B-B14F-4D97-AF65-F5344CB8AC3E}">
        <p14:creationId xmlns:p14="http://schemas.microsoft.com/office/powerpoint/2010/main" val="103224284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5426"/>
            <a:ext cx="7772400" cy="865902"/>
          </a:xfrm>
        </p:spPr>
        <p:txBody>
          <a:bodyPr/>
          <a:lstStyle/>
          <a:p>
            <a:r>
              <a:rPr lang="en-US" dirty="0" smtClean="0"/>
              <a:t>IPCC </a:t>
            </a:r>
            <a:r>
              <a:rPr lang="mr-IN" dirty="0" smtClean="0"/>
              <a:t>–</a:t>
            </a:r>
            <a:r>
              <a:rPr lang="en-US" dirty="0" smtClean="0"/>
              <a:t> Told You So </a:t>
            </a:r>
            <a:endParaRPr lang="en-US" dirty="0"/>
          </a:p>
        </p:txBody>
      </p:sp>
      <p:sp>
        <p:nvSpPr>
          <p:cNvPr id="3" name="Subtitle 2"/>
          <p:cNvSpPr>
            <a:spLocks noGrp="1"/>
          </p:cNvSpPr>
          <p:nvPr>
            <p:ph type="subTitle" idx="1"/>
          </p:nvPr>
        </p:nvSpPr>
        <p:spPr>
          <a:xfrm>
            <a:off x="685800" y="1213706"/>
            <a:ext cx="7772400" cy="5383864"/>
          </a:xfrm>
        </p:spPr>
        <p:txBody>
          <a:bodyPr>
            <a:normAutofit fontScale="55000" lnSpcReduction="20000"/>
          </a:bodyPr>
          <a:lstStyle/>
          <a:p>
            <a:pPr algn="l"/>
            <a:r>
              <a:rPr lang="en-US" b="1" dirty="0" smtClean="0">
                <a:solidFill>
                  <a:srgbClr val="000000"/>
                </a:solidFill>
              </a:rPr>
              <a:t>1990</a:t>
            </a:r>
            <a:r>
              <a:rPr lang="en-US" dirty="0" smtClean="0">
                <a:solidFill>
                  <a:srgbClr val="000000"/>
                </a:solidFill>
              </a:rPr>
              <a:t> </a:t>
            </a:r>
            <a:r>
              <a:rPr lang="mr-IN" dirty="0" smtClean="0">
                <a:solidFill>
                  <a:srgbClr val="000000"/>
                </a:solidFill>
              </a:rPr>
              <a:t>–</a:t>
            </a:r>
            <a:r>
              <a:rPr lang="en-US" dirty="0" smtClean="0">
                <a:solidFill>
                  <a:srgbClr val="000000"/>
                </a:solidFill>
              </a:rPr>
              <a:t> “potentially the greatest global environmental challenge facing humankind”</a:t>
            </a:r>
          </a:p>
          <a:p>
            <a:pPr algn="l"/>
            <a:r>
              <a:rPr lang="en-US" b="1" dirty="0" smtClean="0">
                <a:solidFill>
                  <a:srgbClr val="000000"/>
                </a:solidFill>
              </a:rPr>
              <a:t>1995</a:t>
            </a:r>
            <a:r>
              <a:rPr lang="en-US" dirty="0" smtClean="0">
                <a:solidFill>
                  <a:srgbClr val="000000"/>
                </a:solidFill>
              </a:rPr>
              <a:t> </a:t>
            </a:r>
            <a:r>
              <a:rPr lang="mr-IN" dirty="0" smtClean="0">
                <a:solidFill>
                  <a:srgbClr val="000000"/>
                </a:solidFill>
              </a:rPr>
              <a:t>–</a:t>
            </a:r>
            <a:r>
              <a:rPr lang="en-US" dirty="0" smtClean="0">
                <a:solidFill>
                  <a:srgbClr val="000000"/>
                </a:solidFill>
              </a:rPr>
              <a:t> “Climate change is likely to have wide-ranging and mostly adverse impacts on human health, with significant loss of life”</a:t>
            </a:r>
          </a:p>
          <a:p>
            <a:pPr algn="l"/>
            <a:r>
              <a:rPr lang="en-US" b="1" dirty="0" smtClean="0">
                <a:solidFill>
                  <a:srgbClr val="000000"/>
                </a:solidFill>
              </a:rPr>
              <a:t>2001</a:t>
            </a:r>
            <a:r>
              <a:rPr lang="en-US" dirty="0" smtClean="0">
                <a:solidFill>
                  <a:srgbClr val="000000"/>
                </a:solidFill>
              </a:rPr>
              <a:t> </a:t>
            </a:r>
            <a:r>
              <a:rPr lang="mr-IN" dirty="0" smtClean="0">
                <a:solidFill>
                  <a:srgbClr val="000000"/>
                </a:solidFill>
              </a:rPr>
              <a:t>–</a:t>
            </a:r>
            <a:r>
              <a:rPr lang="en-US" dirty="0" smtClean="0">
                <a:solidFill>
                  <a:srgbClr val="000000"/>
                </a:solidFill>
              </a:rPr>
              <a:t> “Projected climate changes during the 21st century have the potential to lead to future large-scale and possibly irreversible changes in Earth systems resulting in impacts at continental and global scales”</a:t>
            </a:r>
          </a:p>
          <a:p>
            <a:pPr algn="l"/>
            <a:r>
              <a:rPr lang="en-US" b="1" dirty="0" smtClean="0">
                <a:solidFill>
                  <a:srgbClr val="000000"/>
                </a:solidFill>
              </a:rPr>
              <a:t>2007</a:t>
            </a:r>
            <a:r>
              <a:rPr lang="en-US" dirty="0" smtClean="0">
                <a:solidFill>
                  <a:srgbClr val="000000"/>
                </a:solidFill>
              </a:rPr>
              <a:t> </a:t>
            </a:r>
            <a:r>
              <a:rPr lang="mr-IN" dirty="0" smtClean="0">
                <a:solidFill>
                  <a:srgbClr val="000000"/>
                </a:solidFill>
              </a:rPr>
              <a:t>–</a:t>
            </a:r>
            <a:r>
              <a:rPr lang="en-US" dirty="0" smtClean="0">
                <a:solidFill>
                  <a:srgbClr val="000000"/>
                </a:solidFill>
              </a:rPr>
              <a:t> “If </a:t>
            </a:r>
            <a:r>
              <a:rPr lang="en-US" dirty="0">
                <a:solidFill>
                  <a:srgbClr val="000000"/>
                </a:solidFill>
              </a:rPr>
              <a:t>global average temperatures rise between 1.5C and 2.5C, then "approximately 20 to 30 per cent of plant and animal species assessed so far are likely to be at increased risk of </a:t>
            </a:r>
            <a:r>
              <a:rPr lang="en-US" dirty="0" smtClean="0">
                <a:solidFill>
                  <a:srgbClr val="000000"/>
                </a:solidFill>
              </a:rPr>
              <a:t>extinction”.</a:t>
            </a:r>
          </a:p>
          <a:p>
            <a:pPr algn="l"/>
            <a:r>
              <a:rPr lang="en-US" b="1" dirty="0" smtClean="0">
                <a:solidFill>
                  <a:srgbClr val="000000"/>
                </a:solidFill>
              </a:rPr>
              <a:t>2014</a:t>
            </a:r>
            <a:r>
              <a:rPr lang="en-US" dirty="0" smtClean="0">
                <a:solidFill>
                  <a:srgbClr val="000000"/>
                </a:solidFill>
              </a:rPr>
              <a:t> </a:t>
            </a:r>
            <a:r>
              <a:rPr lang="mr-IN" dirty="0" smtClean="0">
                <a:solidFill>
                  <a:srgbClr val="000000"/>
                </a:solidFill>
              </a:rPr>
              <a:t>–</a:t>
            </a:r>
            <a:r>
              <a:rPr lang="en-US" dirty="0" smtClean="0">
                <a:solidFill>
                  <a:srgbClr val="000000"/>
                </a:solidFill>
              </a:rPr>
              <a:t> All of the above plus more</a:t>
            </a:r>
          </a:p>
          <a:p>
            <a:pPr algn="l"/>
            <a:endParaRPr lang="en-US" b="1" dirty="0" smtClean="0">
              <a:solidFill>
                <a:srgbClr val="000000"/>
              </a:solidFill>
            </a:endParaRPr>
          </a:p>
          <a:p>
            <a:pPr algn="l"/>
            <a:r>
              <a:rPr lang="en-US" sz="5100" b="1" dirty="0" smtClean="0">
                <a:solidFill>
                  <a:srgbClr val="000000"/>
                </a:solidFill>
              </a:rPr>
              <a:t>The </a:t>
            </a:r>
            <a:r>
              <a:rPr lang="en-US" sz="5100" b="1" dirty="0">
                <a:solidFill>
                  <a:srgbClr val="000000"/>
                </a:solidFill>
              </a:rPr>
              <a:t>science is good and evidence overwhelming</a:t>
            </a:r>
          </a:p>
          <a:p>
            <a:pPr algn="l"/>
            <a:endParaRPr lang="en-US" dirty="0">
              <a:solidFill>
                <a:srgbClr val="000000"/>
              </a:solidFill>
            </a:endParaRPr>
          </a:p>
          <a:p>
            <a:pPr algn="l"/>
            <a:r>
              <a:rPr lang="en-US" dirty="0" smtClean="0">
                <a:solidFill>
                  <a:srgbClr val="000000"/>
                </a:solidFill>
              </a:rPr>
              <a:t>So what has the reaction been to three decades of warnings?</a:t>
            </a:r>
          </a:p>
          <a:p>
            <a:pPr algn="l"/>
            <a:endParaRPr lang="en-US" dirty="0" smtClean="0">
              <a:solidFill>
                <a:srgbClr val="000000"/>
              </a:solidFill>
            </a:endParaRPr>
          </a:p>
          <a:p>
            <a:pPr algn="l"/>
            <a:r>
              <a:rPr lang="en-US" sz="4400" b="1" dirty="0" smtClean="0">
                <a:solidFill>
                  <a:srgbClr val="000000"/>
                </a:solidFill>
              </a:rPr>
              <a:t>Since 1990 annual global greenhouse emissions have gone up by 57%</a:t>
            </a:r>
          </a:p>
          <a:p>
            <a:pPr algn="l"/>
            <a:endParaRPr lang="en-US" sz="4400" b="1" dirty="0" smtClean="0">
              <a:solidFill>
                <a:srgbClr val="000000"/>
              </a:solidFill>
            </a:endParaRPr>
          </a:p>
          <a:p>
            <a:pPr algn="l"/>
            <a:endParaRPr lang="en-US" dirty="0" smtClean="0">
              <a:solidFill>
                <a:srgbClr val="000000"/>
              </a:solidFill>
            </a:endParaRPr>
          </a:p>
          <a:p>
            <a:pPr algn="l"/>
            <a:endParaRPr lang="en-US" dirty="0" smtClean="0">
              <a:solidFill>
                <a:srgbClr val="000000"/>
              </a:solidFill>
            </a:endParaRPr>
          </a:p>
          <a:p>
            <a:pPr algn="l"/>
            <a:endParaRPr lang="en-US" dirty="0" smtClean="0">
              <a:solidFill>
                <a:srgbClr val="000000"/>
              </a:solidFill>
            </a:endParaRPr>
          </a:p>
          <a:p>
            <a:pPr algn="l"/>
            <a:endParaRPr lang="en-US" dirty="0" smtClean="0">
              <a:solidFill>
                <a:srgbClr val="000000"/>
              </a:solidFill>
            </a:endParaRPr>
          </a:p>
          <a:p>
            <a:pPr algn="l"/>
            <a:endParaRPr lang="en-US" dirty="0" smtClean="0">
              <a:solidFill>
                <a:srgbClr val="000000"/>
              </a:solidFill>
            </a:endParaRPr>
          </a:p>
          <a:p>
            <a:pPr algn="l"/>
            <a:endParaRPr lang="en-US" dirty="0" smtClean="0">
              <a:solidFill>
                <a:srgbClr val="000000"/>
              </a:solidFill>
            </a:endParaRPr>
          </a:p>
          <a:p>
            <a:pPr algn="l"/>
            <a:endParaRPr lang="en-US" dirty="0" smtClean="0">
              <a:solidFill>
                <a:srgbClr val="000000"/>
              </a:solidFill>
            </a:endParaRPr>
          </a:p>
          <a:p>
            <a:pPr algn="l"/>
            <a:endParaRPr lang="en-US" dirty="0" smtClean="0">
              <a:solidFill>
                <a:srgbClr val="000000"/>
              </a:solidFill>
            </a:endParaRPr>
          </a:p>
          <a:p>
            <a:pPr algn="l"/>
            <a:endParaRPr lang="en-US" dirty="0">
              <a:solidFill>
                <a:srgbClr val="000000"/>
              </a:solidFill>
            </a:endParaRPr>
          </a:p>
        </p:txBody>
      </p:sp>
      <p:sp>
        <p:nvSpPr>
          <p:cNvPr id="7" name="Rectangle 6"/>
          <p:cNvSpPr/>
          <p:nvPr/>
        </p:nvSpPr>
        <p:spPr>
          <a:xfrm>
            <a:off x="1397000" y="1695450"/>
            <a:ext cx="4572000" cy="369332"/>
          </a:xfrm>
          <a:prstGeom prst="rect">
            <a:avLst/>
          </a:prstGeom>
        </p:spPr>
        <p:txBody>
          <a:bodyPr>
            <a:spAutoFit/>
          </a:bodyPr>
          <a:lstStyle/>
          <a:p>
            <a:endParaRPr lang="en-US" dirty="0"/>
          </a:p>
        </p:txBody>
      </p:sp>
    </p:spTree>
    <p:extLst>
      <p:ext uri="{BB962C8B-B14F-4D97-AF65-F5344CB8AC3E}">
        <p14:creationId xmlns:p14="http://schemas.microsoft.com/office/powerpoint/2010/main" val="88123842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9550"/>
            <a:ext cx="7772400" cy="981075"/>
          </a:xfrm>
        </p:spPr>
        <p:txBody>
          <a:bodyPr/>
          <a:lstStyle/>
          <a:p>
            <a:r>
              <a:rPr lang="en-US" dirty="0" smtClean="0"/>
              <a:t>UK </a:t>
            </a:r>
            <a:r>
              <a:rPr lang="mr-IN" dirty="0" smtClean="0"/>
              <a:t>–</a:t>
            </a:r>
            <a:r>
              <a:rPr lang="en-US" dirty="0" smtClean="0"/>
              <a:t> Doing Fine (?)</a:t>
            </a:r>
            <a:endParaRPr lang="en-US" dirty="0"/>
          </a:p>
        </p:txBody>
      </p:sp>
      <p:sp>
        <p:nvSpPr>
          <p:cNvPr id="3" name="Subtitle 2"/>
          <p:cNvSpPr>
            <a:spLocks noGrp="1"/>
          </p:cNvSpPr>
          <p:nvPr>
            <p:ph type="subTitle" idx="1"/>
          </p:nvPr>
        </p:nvSpPr>
        <p:spPr>
          <a:xfrm>
            <a:off x="685801" y="1349375"/>
            <a:ext cx="7772399" cy="5143499"/>
          </a:xfrm>
        </p:spPr>
        <p:txBody>
          <a:bodyPr>
            <a:normAutofit lnSpcReduction="10000"/>
          </a:bodyPr>
          <a:lstStyle/>
          <a:p>
            <a:pPr algn="l"/>
            <a:r>
              <a:rPr lang="en-US" b="1" dirty="0" smtClean="0">
                <a:solidFill>
                  <a:srgbClr val="000000"/>
                </a:solidFill>
              </a:rPr>
              <a:t>UK Climate Change Act 2008 </a:t>
            </a:r>
            <a:r>
              <a:rPr lang="mr-IN" b="1" dirty="0" smtClean="0">
                <a:solidFill>
                  <a:srgbClr val="000000"/>
                </a:solidFill>
              </a:rPr>
              <a:t>–</a:t>
            </a:r>
            <a:r>
              <a:rPr lang="en-US" b="1" dirty="0" smtClean="0">
                <a:solidFill>
                  <a:srgbClr val="000000"/>
                </a:solidFill>
              </a:rPr>
              <a:t> </a:t>
            </a:r>
            <a:r>
              <a:rPr lang="en-US" dirty="0" smtClean="0">
                <a:solidFill>
                  <a:srgbClr val="000000"/>
                </a:solidFill>
              </a:rPr>
              <a:t>legally binding target to reduce greenhouse gas emissions by 80% compared to 1990 levels</a:t>
            </a:r>
          </a:p>
          <a:p>
            <a:pPr algn="l"/>
            <a:r>
              <a:rPr lang="en-US" b="1" dirty="0" smtClean="0">
                <a:solidFill>
                  <a:srgbClr val="000000"/>
                </a:solidFill>
              </a:rPr>
              <a:t>5 year carbon budgets (with targets) </a:t>
            </a:r>
            <a:r>
              <a:rPr lang="mr-IN" b="1" dirty="0" smtClean="0">
                <a:solidFill>
                  <a:srgbClr val="000000"/>
                </a:solidFill>
              </a:rPr>
              <a:t>–</a:t>
            </a:r>
            <a:r>
              <a:rPr lang="en-US" b="1" dirty="0" smtClean="0">
                <a:solidFill>
                  <a:srgbClr val="000000"/>
                </a:solidFill>
              </a:rPr>
              <a:t> </a:t>
            </a:r>
            <a:r>
              <a:rPr lang="en-US" dirty="0" smtClean="0">
                <a:solidFill>
                  <a:srgbClr val="000000"/>
                </a:solidFill>
              </a:rPr>
              <a:t>set statutory limits on emissions</a:t>
            </a:r>
          </a:p>
          <a:p>
            <a:pPr algn="l"/>
            <a:r>
              <a:rPr lang="en-US" dirty="0" smtClean="0">
                <a:solidFill>
                  <a:srgbClr val="000000"/>
                </a:solidFill>
              </a:rPr>
              <a:t>First two budgets met and in 2018 UK had reduced carbon emissions by 44% compared to 1990 levels</a:t>
            </a:r>
          </a:p>
          <a:p>
            <a:pPr algn="l"/>
            <a:r>
              <a:rPr lang="en-US" dirty="0" smtClean="0">
                <a:solidFill>
                  <a:srgbClr val="000000"/>
                </a:solidFill>
              </a:rPr>
              <a:t>No adverse effect on economic growth</a:t>
            </a:r>
          </a:p>
          <a:p>
            <a:pPr algn="l"/>
            <a:r>
              <a:rPr lang="en-US" b="1" dirty="0" smtClean="0">
                <a:solidFill>
                  <a:srgbClr val="000000"/>
                </a:solidFill>
              </a:rPr>
              <a:t>But</a:t>
            </a:r>
            <a:r>
              <a:rPr lang="en-US" dirty="0" smtClean="0">
                <a:solidFill>
                  <a:srgbClr val="000000"/>
                </a:solidFill>
              </a:rPr>
              <a:t> </a:t>
            </a:r>
            <a:r>
              <a:rPr lang="mr-IN" dirty="0" smtClean="0">
                <a:solidFill>
                  <a:srgbClr val="000000"/>
                </a:solidFill>
              </a:rPr>
              <a:t>–</a:t>
            </a:r>
            <a:r>
              <a:rPr lang="en-US" dirty="0" smtClean="0">
                <a:solidFill>
                  <a:srgbClr val="000000"/>
                </a:solidFill>
              </a:rPr>
              <a:t>this reduction has been very uneven</a:t>
            </a:r>
            <a:endParaRPr lang="en-US" dirty="0" smtClean="0">
              <a:solidFill>
                <a:srgbClr val="000000"/>
              </a:solidFill>
            </a:endParaRPr>
          </a:p>
          <a:p>
            <a:pPr algn="l"/>
            <a:endParaRPr lang="en-US" b="1" dirty="0" smtClean="0">
              <a:solidFill>
                <a:srgbClr val="000000"/>
              </a:solidFill>
            </a:endParaRPr>
          </a:p>
        </p:txBody>
      </p:sp>
    </p:spTree>
    <p:extLst>
      <p:ext uri="{BB962C8B-B14F-4D97-AF65-F5344CB8AC3E}">
        <p14:creationId xmlns:p14="http://schemas.microsoft.com/office/powerpoint/2010/main" val="202647982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9550"/>
            <a:ext cx="7772400" cy="981075"/>
          </a:xfrm>
        </p:spPr>
        <p:txBody>
          <a:bodyPr/>
          <a:lstStyle/>
          <a:p>
            <a:endParaRPr lang="en-US" dirty="0"/>
          </a:p>
        </p:txBody>
      </p:sp>
      <p:pic>
        <p:nvPicPr>
          <p:cNvPr id="6" name="Picture 5" descr="PR18-Infographic-Pow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9400"/>
            <a:ext cx="9144000" cy="6297935"/>
          </a:xfrm>
          <a:prstGeom prst="rect">
            <a:avLst/>
          </a:prstGeom>
        </p:spPr>
      </p:pic>
    </p:spTree>
    <p:extLst>
      <p:ext uri="{BB962C8B-B14F-4D97-AF65-F5344CB8AC3E}">
        <p14:creationId xmlns:p14="http://schemas.microsoft.com/office/powerpoint/2010/main" val="76967926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9550"/>
            <a:ext cx="7772400" cy="981075"/>
          </a:xfrm>
        </p:spPr>
        <p:txBody>
          <a:bodyPr/>
          <a:lstStyle/>
          <a:p>
            <a:r>
              <a:rPr lang="en-US" dirty="0" smtClean="0"/>
              <a:t>But</a:t>
            </a:r>
            <a:r>
              <a:rPr lang="en-US" dirty="0" smtClean="0"/>
              <a:t> Not Really</a:t>
            </a:r>
            <a:endParaRPr lang="en-US" dirty="0"/>
          </a:p>
        </p:txBody>
      </p:sp>
      <p:sp>
        <p:nvSpPr>
          <p:cNvPr id="3" name="Subtitle 2"/>
          <p:cNvSpPr>
            <a:spLocks noGrp="1"/>
          </p:cNvSpPr>
          <p:nvPr>
            <p:ph type="subTitle" idx="1"/>
          </p:nvPr>
        </p:nvSpPr>
        <p:spPr>
          <a:xfrm>
            <a:off x="685801" y="1349375"/>
            <a:ext cx="7772399" cy="5143499"/>
          </a:xfrm>
        </p:spPr>
        <p:txBody>
          <a:bodyPr>
            <a:normAutofit fontScale="55000" lnSpcReduction="20000"/>
          </a:bodyPr>
          <a:lstStyle/>
          <a:p>
            <a:pPr algn="l"/>
            <a:r>
              <a:rPr lang="en-US" b="1" dirty="0" smtClean="0">
                <a:solidFill>
                  <a:srgbClr val="000000"/>
                </a:solidFill>
              </a:rPr>
              <a:t>Not on track to meet the 3</a:t>
            </a:r>
            <a:r>
              <a:rPr lang="en-US" b="1" baseline="30000" dirty="0" smtClean="0">
                <a:solidFill>
                  <a:srgbClr val="000000"/>
                </a:solidFill>
              </a:rPr>
              <a:t>rd</a:t>
            </a:r>
            <a:r>
              <a:rPr lang="en-US" b="1" dirty="0" smtClean="0">
                <a:solidFill>
                  <a:srgbClr val="000000"/>
                </a:solidFill>
              </a:rPr>
              <a:t> and 4</a:t>
            </a:r>
            <a:r>
              <a:rPr lang="en-US" b="1" baseline="30000" dirty="0" smtClean="0">
                <a:solidFill>
                  <a:srgbClr val="000000"/>
                </a:solidFill>
              </a:rPr>
              <a:t>th</a:t>
            </a:r>
            <a:r>
              <a:rPr lang="en-US" b="1" dirty="0" smtClean="0">
                <a:solidFill>
                  <a:srgbClr val="000000"/>
                </a:solidFill>
              </a:rPr>
              <a:t> carbon budgets </a:t>
            </a:r>
            <a:r>
              <a:rPr lang="en-US" dirty="0" smtClean="0">
                <a:solidFill>
                  <a:srgbClr val="000000"/>
                </a:solidFill>
              </a:rPr>
              <a:t>(51% cut by 2025 and 57% by 2030)</a:t>
            </a:r>
          </a:p>
          <a:p>
            <a:pPr algn="l"/>
            <a:endParaRPr lang="en-US" dirty="0" smtClean="0">
              <a:solidFill>
                <a:schemeClr val="tx1"/>
              </a:solidFill>
            </a:endParaRPr>
          </a:p>
          <a:p>
            <a:pPr algn="l"/>
            <a:r>
              <a:rPr lang="en-US" dirty="0" smtClean="0">
                <a:solidFill>
                  <a:schemeClr val="tx1"/>
                </a:solidFill>
              </a:rPr>
              <a:t>Our </a:t>
            </a:r>
            <a:r>
              <a:rPr lang="en-US" dirty="0">
                <a:solidFill>
                  <a:schemeClr val="tx1"/>
                </a:solidFill>
              </a:rPr>
              <a:t>scientific understanding of the risks of climate change has altered since UK Climate Change Act of </a:t>
            </a:r>
            <a:r>
              <a:rPr lang="en-US" dirty="0" smtClean="0">
                <a:solidFill>
                  <a:schemeClr val="tx1"/>
                </a:solidFill>
              </a:rPr>
              <a:t>2008</a:t>
            </a:r>
          </a:p>
          <a:p>
            <a:pPr algn="l"/>
            <a:endParaRPr lang="en-US" dirty="0" smtClean="0">
              <a:solidFill>
                <a:schemeClr val="tx1"/>
              </a:solidFill>
            </a:endParaRPr>
          </a:p>
          <a:p>
            <a:pPr algn="l"/>
            <a:r>
              <a:rPr lang="en-US" b="1" dirty="0" smtClean="0">
                <a:solidFill>
                  <a:schemeClr val="tx1"/>
                </a:solidFill>
              </a:rPr>
              <a:t>The adverse effects of a 1</a:t>
            </a:r>
            <a:r>
              <a:rPr lang="en-US" b="1" baseline="30000" dirty="0" smtClean="0">
                <a:solidFill>
                  <a:schemeClr val="tx1"/>
                </a:solidFill>
              </a:rPr>
              <a:t>o</a:t>
            </a:r>
            <a:r>
              <a:rPr lang="en-US" b="1" dirty="0" smtClean="0">
                <a:solidFill>
                  <a:schemeClr val="tx1"/>
                </a:solidFill>
              </a:rPr>
              <a:t>C warming are already evident</a:t>
            </a:r>
          </a:p>
          <a:p>
            <a:pPr algn="l"/>
            <a:r>
              <a:rPr lang="en-US" dirty="0" smtClean="0">
                <a:solidFill>
                  <a:schemeClr val="tx1"/>
                </a:solidFill>
              </a:rPr>
              <a:t> </a:t>
            </a:r>
            <a:endParaRPr lang="en-US" dirty="0">
              <a:solidFill>
                <a:schemeClr val="tx1"/>
              </a:solidFill>
            </a:endParaRPr>
          </a:p>
          <a:p>
            <a:pPr algn="l"/>
            <a:r>
              <a:rPr lang="en-US" b="1" dirty="0" smtClean="0">
                <a:solidFill>
                  <a:schemeClr val="tx1"/>
                </a:solidFill>
              </a:rPr>
              <a:t>IPCC 2018 special report </a:t>
            </a:r>
            <a:r>
              <a:rPr lang="en-US" dirty="0" smtClean="0">
                <a:solidFill>
                  <a:schemeClr val="tx1"/>
                </a:solidFill>
              </a:rPr>
              <a:t>concluded that limiting global warming to 2</a:t>
            </a:r>
            <a:r>
              <a:rPr lang="en-US" baseline="30000" dirty="0" smtClean="0">
                <a:solidFill>
                  <a:schemeClr val="tx1"/>
                </a:solidFill>
              </a:rPr>
              <a:t>o</a:t>
            </a:r>
            <a:r>
              <a:rPr lang="en-US" dirty="0" smtClean="0">
                <a:solidFill>
                  <a:schemeClr val="tx1"/>
                </a:solidFill>
              </a:rPr>
              <a:t>C was not enough and that the limit should be 1.5</a:t>
            </a:r>
            <a:r>
              <a:rPr lang="en-US" baseline="30000" dirty="0" smtClean="0">
                <a:solidFill>
                  <a:schemeClr val="tx1"/>
                </a:solidFill>
              </a:rPr>
              <a:t>o</a:t>
            </a:r>
            <a:r>
              <a:rPr lang="en-US" dirty="0" smtClean="0">
                <a:solidFill>
                  <a:schemeClr val="tx1"/>
                </a:solidFill>
              </a:rPr>
              <a:t>C</a:t>
            </a:r>
            <a:endParaRPr lang="en-US" dirty="0">
              <a:solidFill>
                <a:schemeClr val="tx1"/>
              </a:solidFill>
            </a:endParaRPr>
          </a:p>
          <a:p>
            <a:pPr algn="l"/>
            <a:endParaRPr lang="en-US" b="1" dirty="0" smtClean="0">
              <a:solidFill>
                <a:srgbClr val="000000"/>
              </a:solidFill>
            </a:endParaRPr>
          </a:p>
          <a:p>
            <a:pPr algn="l"/>
            <a:r>
              <a:rPr lang="en-US" dirty="0" smtClean="0">
                <a:solidFill>
                  <a:srgbClr val="000000"/>
                </a:solidFill>
              </a:rPr>
              <a:t>Based on the findings of the IPCC special report a new emissions target of </a:t>
            </a:r>
            <a:r>
              <a:rPr lang="en-US" b="1" dirty="0" smtClean="0">
                <a:solidFill>
                  <a:srgbClr val="000000"/>
                </a:solidFill>
              </a:rPr>
              <a:t>net-zero </a:t>
            </a:r>
            <a:r>
              <a:rPr lang="en-US" dirty="0" smtClean="0">
                <a:solidFill>
                  <a:srgbClr val="000000"/>
                </a:solidFill>
              </a:rPr>
              <a:t>was recommended to the UK Government by the Committee on Climate Change (CCC)</a:t>
            </a:r>
          </a:p>
          <a:p>
            <a:pPr algn="l"/>
            <a:endParaRPr lang="en-US" dirty="0" smtClean="0">
              <a:solidFill>
                <a:srgbClr val="000000"/>
              </a:solidFill>
            </a:endParaRPr>
          </a:p>
          <a:p>
            <a:pPr algn="l"/>
            <a:r>
              <a:rPr lang="en-US" dirty="0" smtClean="0">
                <a:solidFill>
                  <a:srgbClr val="000000"/>
                </a:solidFill>
              </a:rPr>
              <a:t>Parliament declared a climate emergency on 1</a:t>
            </a:r>
            <a:r>
              <a:rPr lang="en-US" baseline="30000" dirty="0" smtClean="0">
                <a:solidFill>
                  <a:srgbClr val="000000"/>
                </a:solidFill>
              </a:rPr>
              <a:t>st</a:t>
            </a:r>
            <a:r>
              <a:rPr lang="en-US" dirty="0" smtClean="0">
                <a:solidFill>
                  <a:srgbClr val="000000"/>
                </a:solidFill>
              </a:rPr>
              <a:t> May 2019</a:t>
            </a:r>
          </a:p>
          <a:p>
            <a:pPr algn="l"/>
            <a:endParaRPr lang="en-US" dirty="0" smtClean="0">
              <a:solidFill>
                <a:srgbClr val="000000"/>
              </a:solidFill>
            </a:endParaRPr>
          </a:p>
          <a:p>
            <a:pPr algn="l"/>
            <a:r>
              <a:rPr lang="en-US" b="1" dirty="0" smtClean="0">
                <a:solidFill>
                  <a:srgbClr val="000000"/>
                </a:solidFill>
              </a:rPr>
              <a:t>The net-zero target was enshrined in law in June 2019</a:t>
            </a:r>
            <a:endParaRPr lang="en-US" b="1" dirty="0" smtClean="0">
              <a:solidFill>
                <a:srgbClr val="000000"/>
              </a:solidFill>
            </a:endParaRPr>
          </a:p>
          <a:p>
            <a:pPr algn="l"/>
            <a:endParaRPr lang="en-US" b="1" dirty="0" smtClean="0">
              <a:solidFill>
                <a:srgbClr val="000000"/>
              </a:solidFill>
            </a:endParaRPr>
          </a:p>
        </p:txBody>
      </p:sp>
    </p:spTree>
    <p:extLst>
      <p:ext uri="{BB962C8B-B14F-4D97-AF65-F5344CB8AC3E}">
        <p14:creationId xmlns:p14="http://schemas.microsoft.com/office/powerpoint/2010/main" val="386492999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CC-Progress-Report-Infographic-we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0"/>
            <a:ext cx="8532373" cy="6858000"/>
          </a:xfrm>
          <a:prstGeom prst="rect">
            <a:avLst/>
          </a:prstGeom>
        </p:spPr>
      </p:pic>
    </p:spTree>
    <p:extLst>
      <p:ext uri="{BB962C8B-B14F-4D97-AF65-F5344CB8AC3E}">
        <p14:creationId xmlns:p14="http://schemas.microsoft.com/office/powerpoint/2010/main" val="219176741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8176" y="110049"/>
            <a:ext cx="7772400" cy="903759"/>
          </a:xfrm>
        </p:spPr>
        <p:txBody>
          <a:bodyPr/>
          <a:lstStyle/>
          <a:p>
            <a:r>
              <a:rPr lang="en-US" dirty="0" smtClean="0"/>
              <a:t>What does net-zero mean?</a:t>
            </a:r>
            <a:endParaRPr lang="en-US" dirty="0"/>
          </a:p>
        </p:txBody>
      </p:sp>
      <p:pic>
        <p:nvPicPr>
          <p:cNvPr id="7" name="Picture 6"/>
          <p:cNvPicPr>
            <a:picLocks noChangeAspect="1"/>
          </p:cNvPicPr>
          <p:nvPr/>
        </p:nvPicPr>
        <p:blipFill>
          <a:blip r:embed="rId2"/>
          <a:stretch>
            <a:fillRect/>
          </a:stretch>
        </p:blipFill>
        <p:spPr>
          <a:xfrm>
            <a:off x="331473" y="1013808"/>
            <a:ext cx="3215735" cy="4226721"/>
          </a:xfrm>
          <a:prstGeom prst="rect">
            <a:avLst/>
          </a:prstGeom>
        </p:spPr>
      </p:pic>
      <p:pic>
        <p:nvPicPr>
          <p:cNvPr id="8" name="Picture 7"/>
          <p:cNvPicPr>
            <a:picLocks noChangeAspect="1"/>
          </p:cNvPicPr>
          <p:nvPr/>
        </p:nvPicPr>
        <p:blipFill>
          <a:blip r:embed="rId3"/>
          <a:stretch>
            <a:fillRect/>
          </a:stretch>
        </p:blipFill>
        <p:spPr>
          <a:xfrm>
            <a:off x="3892426" y="1013808"/>
            <a:ext cx="3634300" cy="1935265"/>
          </a:xfrm>
          <a:prstGeom prst="rect">
            <a:avLst/>
          </a:prstGeom>
        </p:spPr>
      </p:pic>
      <p:pic>
        <p:nvPicPr>
          <p:cNvPr id="10" name="Picture 9"/>
          <p:cNvPicPr>
            <a:picLocks noChangeAspect="1"/>
          </p:cNvPicPr>
          <p:nvPr/>
        </p:nvPicPr>
        <p:blipFill>
          <a:blip r:embed="rId4"/>
          <a:stretch>
            <a:fillRect/>
          </a:stretch>
        </p:blipFill>
        <p:spPr>
          <a:xfrm>
            <a:off x="5115756" y="3029156"/>
            <a:ext cx="3810000" cy="2133600"/>
          </a:xfrm>
          <a:prstGeom prst="rect">
            <a:avLst/>
          </a:prstGeom>
        </p:spPr>
      </p:pic>
      <p:pic>
        <p:nvPicPr>
          <p:cNvPr id="11" name="Picture 10"/>
          <p:cNvPicPr>
            <a:picLocks noChangeAspect="1"/>
          </p:cNvPicPr>
          <p:nvPr/>
        </p:nvPicPr>
        <p:blipFill>
          <a:blip r:embed="rId5"/>
          <a:stretch>
            <a:fillRect/>
          </a:stretch>
        </p:blipFill>
        <p:spPr>
          <a:xfrm>
            <a:off x="3892426" y="4518834"/>
            <a:ext cx="3890140" cy="2188204"/>
          </a:xfrm>
          <a:prstGeom prst="rect">
            <a:avLst/>
          </a:prstGeom>
        </p:spPr>
      </p:pic>
    </p:spTree>
    <p:extLst>
      <p:ext uri="{BB962C8B-B14F-4D97-AF65-F5344CB8AC3E}">
        <p14:creationId xmlns:p14="http://schemas.microsoft.com/office/powerpoint/2010/main" val="252274318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11785</TotalTime>
  <Words>1421</Words>
  <Application>Microsoft Macintosh PowerPoint</Application>
  <PresentationFormat>On-screen Show (4:3)</PresentationFormat>
  <Paragraphs>162</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Emergency Response and Recovery</vt:lpstr>
      <vt:lpstr>40 Years of Warning (and Warming)</vt:lpstr>
      <vt:lpstr>Lots of Meetings and Agreements</vt:lpstr>
      <vt:lpstr>IPCC – Told You So </vt:lpstr>
      <vt:lpstr>UK – Doing Fine (?)</vt:lpstr>
      <vt:lpstr>PowerPoint Presentation</vt:lpstr>
      <vt:lpstr>But Not Really</vt:lpstr>
      <vt:lpstr>PowerPoint Presentation</vt:lpstr>
      <vt:lpstr>What does net-zero mean?</vt:lpstr>
      <vt:lpstr>What does net-zero mean?</vt:lpstr>
      <vt:lpstr>What does net-zero mean?</vt:lpstr>
      <vt:lpstr>Electricity</vt:lpstr>
      <vt:lpstr>PowerPoint Presentation</vt:lpstr>
      <vt:lpstr>Heating</vt:lpstr>
      <vt:lpstr>Transport</vt:lpstr>
      <vt:lpstr>PowerPoint Presentation</vt:lpstr>
      <vt:lpstr>Aviation</vt:lpstr>
      <vt:lpstr>Landuse</vt:lpstr>
      <vt:lpstr>Diet and Agriculture</vt:lpstr>
      <vt:lpstr>Woodland Planting</vt:lpstr>
      <vt:lpstr>Waste</vt:lpstr>
      <vt:lpstr>The Average Household</vt:lpstr>
      <vt:lpstr>So, what to do?</vt:lpstr>
      <vt:lpstr>So, what to do?</vt:lpstr>
    </vt:vector>
  </TitlesOfParts>
  <Company>Ecot Consulting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Cottle</dc:creator>
  <cp:lastModifiedBy>Richard Cottle</cp:lastModifiedBy>
  <cp:revision>64</cp:revision>
  <dcterms:created xsi:type="dcterms:W3CDTF">2020-02-04T12:18:27Z</dcterms:created>
  <dcterms:modified xsi:type="dcterms:W3CDTF">2020-02-12T16:46:11Z</dcterms:modified>
</cp:coreProperties>
</file>